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25"/>
  </p:notesMasterIdLst>
  <p:sldIdLst>
    <p:sldId id="256" r:id="rId2"/>
    <p:sldId id="258" r:id="rId3"/>
    <p:sldId id="257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70" r:id="rId12"/>
    <p:sldId id="272" r:id="rId13"/>
    <p:sldId id="278" r:id="rId14"/>
    <p:sldId id="276" r:id="rId15"/>
    <p:sldId id="268" r:id="rId16"/>
    <p:sldId id="279" r:id="rId17"/>
    <p:sldId id="267" r:id="rId18"/>
    <p:sldId id="271" r:id="rId19"/>
    <p:sldId id="273" r:id="rId20"/>
    <p:sldId id="274" r:id="rId21"/>
    <p:sldId id="277" r:id="rId22"/>
    <p:sldId id="269" r:id="rId23"/>
    <p:sldId id="28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9297"/>
    <a:srgbClr val="FF0000"/>
    <a:srgbClr val="7C8087"/>
    <a:srgbClr val="E4AF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659CAF-8328-479B-BCE7-DD8EC2588290}" type="datetimeFigureOut">
              <a:rPr lang="es-ES" smtClean="0"/>
              <a:t>21/06/2022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550A5F-7348-4C82-9C3C-F08A97303D9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8792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550A5F-7348-4C82-9C3C-F08A97303D90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827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21818-E75A-458F-AC5B-0E9A2C76B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6" y="448056"/>
            <a:ext cx="11292840" cy="3401568"/>
          </a:xfrm>
        </p:spPr>
        <p:txBody>
          <a:bodyPr anchor="b">
            <a:normAutofit/>
          </a:bodyPr>
          <a:lstStyle>
            <a:lvl1pPr algn="l"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E64DE-978B-4F95-BB3C-D027D8008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 algn="l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6CC717-08C5-4F3E-B8AA-BA93C8755982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96B5700-AA45-4E20-8BE5-276204113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C5B7199-CC00-4D38-8B48-F8A5391129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6BC76EC-3453-4CE0-A71D-BD2194075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Tuesday, June 21,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631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733FC-38A1-463C-BF3D-0D99784E0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D076A-A004-4560-A43B-028624E20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48056" y="1956816"/>
            <a:ext cx="11301984" cy="3995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FBA60-9309-4F2A-9FA9-305C4AFBEC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3CF612A-4CB0-4F57-9A87-F049CECB184D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BF451-928F-4E55-8A76-111D0E211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EC161-BA80-4E93-AEB1-B61E38C09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865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44E3E-5EFE-4FCB-86A2-5E20CC6525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32136" y="448056"/>
            <a:ext cx="1581912" cy="55046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5005E-2E0C-4200-BF29-1135A35EE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38912" y="438912"/>
            <a:ext cx="9436608" cy="55046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BBBED-3B21-4271-BC0F-BBA258B59D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F397F40-C8F7-4897-A6B8-241042F913A9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9CED5-56F3-4943-8143-918F7A860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87180-7248-4741-8E3B-9AAFB414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2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B7685-BDD9-488F-B082-33592E0F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CB5FF-7FB5-4B8A-BF1C-48765D40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735200"/>
            <a:ext cx="11293200" cy="3783013"/>
          </a:xfrm>
        </p:spPr>
        <p:txBody>
          <a:bodyPr wrap="square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DA03860-F8F0-4186-B5D0-72C935B2C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0B9D802-9E36-42DA-B6CA-6C937CBE8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227B5A7-BF66-4C50-9DAD-A24070310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Tuesday, June 21,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144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2B8D-DB20-44D1-84BC-F76685913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448056"/>
            <a:ext cx="11311128" cy="3401568"/>
          </a:xfrm>
        </p:spPr>
        <p:txBody>
          <a:bodyPr anchor="b">
            <a:norm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4C298-618E-4642-8F2B-8DD253ED5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3ECD5-2EEA-457B-9C93-36F8AF36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10EDCA73-0A86-4195-A787-75037827079D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15D4-F172-4025-9290-C8F5D4197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6CD73-9984-4E1D-BD74-37115C1F4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FAD47-5E44-4EE5-A422-A77593F8F3A3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352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74E41-AB27-418C-AA9E-8F863DDE3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9E10A-E18D-4122-A71B-0A22F695E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8056" y="1735200"/>
            <a:ext cx="5431536" cy="4214750"/>
          </a:xfrm>
        </p:spPr>
        <p:txBody>
          <a:bodyPr/>
          <a:lstStyle>
            <a:lvl1pPr marL="450000">
              <a:defRPr/>
            </a:lvl1pPr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25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B980D-2720-431B-88C8-4D837023B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735200"/>
            <a:ext cx="5431536" cy="4214750"/>
          </a:xfrm>
        </p:spPr>
        <p:txBody>
          <a:bodyPr/>
          <a:lstStyle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43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EB211-F6F7-4C53-B25F-F1EBF7A8BF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3C75374-B296-498E-A935-80631EA9020D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AA830D-482E-415E-B855-D561B94BD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7FB2AC-9F49-4D35-8C5E-ECECC6B13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306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25D59-DC0A-4295-8714-902B54B98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114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A33E2-E7AE-4E37-9DF1-69697E45D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2E79D5-E651-4B82-AFAA-DE6E16AC3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8056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A91196-F771-42C3-A726-A4ECF561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0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76BA18-D373-4B5F-B812-5D5E4C2378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9360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95D0EB-9F99-4C95-ADA6-AC6B493C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B098B728-214A-4ABC-8432-5B3A5A66A987}" type="datetime2">
              <a:rPr lang="en-US" smtClean="0"/>
              <a:t>Tuesday, June 21, 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EB69A9-1E48-4683-8873-D888C39E6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E419C-3010-4562-BA4B-ECBC2DBE6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265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58066-A255-4886-A4B0-2AC829A7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5559552"/>
          </a:xfrm>
        </p:spPr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8D80A-6560-46E3-AF30-9CEC54EA74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015F02D0-6806-43AF-9888-2359BF40C204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B673C2-FB1E-46F5-8CFB-93B9DB807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E2120-410F-4382-81AB-37F161F72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8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802222-E41B-48E7-BF06-5C5509D621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EE14D2D-B1AF-4197-82D6-FC1F8BD05681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A636E3-B721-46E8-882F-C123530F0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C1178-3E0E-449A-B799-009C04C0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214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23392-4FF4-4922-A14E-8AA23A9BD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FB38E-5055-4C9B-9A3B-A7B3A4887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832" y="393192"/>
            <a:ext cx="7379208" cy="555955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EC2DB-2ED3-408C-BFF2-F413C9D8F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3550"/>
            <a:ext cx="3447288" cy="421919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74FDF-3000-4B2C-AC88-8CE34D6805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98771CEB-9838-4245-91B8-EFBAFE2D8B44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0B7F4-5B8C-49BD-9BDA-FCBD13E24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2BC00-0803-4A53-8657-91CE0DB80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046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C2A98-C272-40D9-B75A-77A3D5867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50DAC-9AC3-4A9A-91B7-6C95E4362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70832" y="441324"/>
            <a:ext cx="7373112" cy="55114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721B04-C243-49A9-B5D3-483379290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5200"/>
            <a:ext cx="3447288" cy="421475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E949C-DD35-44F6-B45A-35134D7E12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1D3F6BF-A585-41F8-88DF-7E5D069F892A}" type="datetime2">
              <a:rPr lang="en-US" smtClean="0"/>
              <a:t>Tuesday, June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70102-4B8E-4FEC-9BB7-97FDC1EAB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693AF-08A9-4388-A9B8-174D53955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561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DDBCE8-F60C-4E3A-83C0-BDE8DD2D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1141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BC57F-72F2-48BC-B1EE-1F2C6155D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33550"/>
            <a:ext cx="11293200" cy="3783013"/>
          </a:xfrm>
          <a:prstGeom prst="rect">
            <a:avLst/>
          </a:prstGeom>
        </p:spPr>
        <p:txBody>
          <a:bodyPr vert="horz" lIns="0" tIns="0" rIns="9144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FBC45-A4BC-4EE5-82B1-8BC791225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E1300-1995-409E-B058-59180872B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39030E9-7F3B-403F-96B2-7C2C627C3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Tuesday, June 21, 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222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i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50000" indent="-448056" algn="l" defTabSz="914400" rtl="0" eaLnBrk="1" latinLnBrk="0" hangingPunct="1">
        <a:lnSpc>
          <a:spcPct val="140000"/>
        </a:lnSpc>
        <a:spcBef>
          <a:spcPts val="10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1pPr>
      <a:lvl2pPr marL="90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2pPr>
      <a:lvl3pPr marL="135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3pPr>
      <a:lvl4pPr marL="180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4pPr>
      <a:lvl5pPr marL="2250000" indent="-448056" algn="l" defTabSz="914400" rtl="0" eaLnBrk="1" latinLnBrk="0" hangingPunct="1">
        <a:lnSpc>
          <a:spcPct val="140000"/>
        </a:lnSpc>
        <a:spcBef>
          <a:spcPts val="500"/>
        </a:spcBef>
        <a:buFont typeface="Calibri Light" panose="020F0302020204030204" pitchFamily="34" charset="0"/>
        <a:buChar char="→"/>
        <a:defRPr sz="18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www.sports-reference.com/cbb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2E5B6AE-5EFE-45F0-A2AE-ED771CA3D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A485901-B791-4091-953A-F86B58845A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5" y="655200"/>
            <a:ext cx="5556819" cy="1616659"/>
          </a:xfrm>
        </p:spPr>
        <p:txBody>
          <a:bodyPr anchor="t">
            <a:noAutofit/>
          </a:bodyPr>
          <a:lstStyle/>
          <a:p>
            <a:r>
              <a:rPr lang="en-US" sz="4400" b="1" dirty="0"/>
              <a:t>Data Science UB</a:t>
            </a:r>
            <a:br>
              <a:rPr lang="en-US" sz="4400" b="1" dirty="0"/>
            </a:br>
            <a:r>
              <a:rPr lang="en-US" sz="4400" b="1" dirty="0"/>
              <a:t>Capstone project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93B3DC-1515-4BBE-98B0-11AB1374D3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5" y="2303887"/>
            <a:ext cx="5432045" cy="3326456"/>
          </a:xfrm>
        </p:spPr>
        <p:txBody>
          <a:bodyPr>
            <a:normAutofit fontScale="92500"/>
          </a:bodyPr>
          <a:lstStyle/>
          <a:p>
            <a:r>
              <a:rPr lang="en-US" sz="5400" b="1" dirty="0"/>
              <a:t>NBA player cluster prediction for Draft ‘22 players</a:t>
            </a:r>
            <a:endParaRPr lang="es-ES" sz="54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5B435-D9F3-4A31-B89E-36741390D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50000"/>
            <a:ext cx="54324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Partículas de onda de neón sobre un fondo negro">
            <a:extLst>
              <a:ext uri="{FF2B5EF4-FFF2-40B4-BE49-F238E27FC236}">
                <a16:creationId xmlns:a16="http://schemas.microsoft.com/office/drawing/2014/main" id="{90F0DD8A-5DF7-A5A3-3197-6544FA8802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28" r="29243"/>
          <a:stretch/>
        </p:blipFill>
        <p:spPr>
          <a:xfrm>
            <a:off x="6311900" y="10"/>
            <a:ext cx="58801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290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408CFF-4B76-4F86-9EBC-467CEA736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b="1" dirty="0"/>
              <a:t>5. Calendario</a:t>
            </a:r>
            <a:br>
              <a:rPr lang="es-ES" sz="4000" dirty="0"/>
            </a:br>
            <a:endParaRPr lang="es-ES" sz="4000" b="1" dirty="0"/>
          </a:p>
        </p:txBody>
      </p:sp>
      <p:graphicFrame>
        <p:nvGraphicFramePr>
          <p:cNvPr id="3" name="Tabla 4">
            <a:extLst>
              <a:ext uri="{FF2B5EF4-FFF2-40B4-BE49-F238E27FC236}">
                <a16:creationId xmlns:a16="http://schemas.microsoft.com/office/drawing/2014/main" id="{5EA7ECCE-0695-47D4-BD96-97149AF388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6435124"/>
              </p:ext>
            </p:extLst>
          </p:nvPr>
        </p:nvGraphicFramePr>
        <p:xfrm>
          <a:off x="234568" y="1926299"/>
          <a:ext cx="11426383" cy="3992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5123">
                  <a:extLst>
                    <a:ext uri="{9D8B030D-6E8A-4147-A177-3AD203B41FA5}">
                      <a16:colId xmlns:a16="http://schemas.microsoft.com/office/drawing/2014/main" val="999698666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3456821858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3330713016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1443639238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1873691388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3920797152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2766938046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3329388039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2460289109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3774409486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4039747030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s-ES" sz="1400" b="0" dirty="0"/>
                        <a:t>Líneas de trabajo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ES" sz="1600" dirty="0"/>
                        <a:t>Mayo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s-ES" sz="1600" dirty="0"/>
                        <a:t>Junio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/>
                        <a:t>Julio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2463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2-8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9-15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16-22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23-29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30-5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6-12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13-19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20-26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27-3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4-10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6801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Entendimiento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210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Extracción de datos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3859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Análisis (</a:t>
                      </a:r>
                      <a:r>
                        <a:rPr lang="es-ES" sz="1400" b="1" dirty="0" err="1"/>
                        <a:t>cleaning</a:t>
                      </a:r>
                      <a:r>
                        <a:rPr lang="es-ES" sz="1400" b="1" dirty="0"/>
                        <a:t>, </a:t>
                      </a:r>
                      <a:r>
                        <a:rPr lang="es-ES" sz="1400" b="1" dirty="0" err="1"/>
                        <a:t>visualization</a:t>
                      </a:r>
                      <a:r>
                        <a:rPr lang="es-ES" sz="1400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932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Feature </a:t>
                      </a:r>
                      <a:r>
                        <a:rPr lang="es-ES" sz="1400" b="1" dirty="0" err="1"/>
                        <a:t>engineering</a:t>
                      </a:r>
                      <a:endParaRPr lang="es-E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rgbClr val="E4AFAD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rgbClr val="E4AFAD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802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Modelado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rgbClr val="E4AFAD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809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Página web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450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Presentación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rgbClr val="E4AFAD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954218"/>
                  </a:ext>
                </a:extLst>
              </a:tr>
            </a:tbl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C3104664-CBFB-46C7-8080-23EF29D1323A}"/>
              </a:ext>
            </a:extLst>
          </p:cNvPr>
          <p:cNvSpPr txBox="1"/>
          <p:nvPr/>
        </p:nvSpPr>
        <p:spPr>
          <a:xfrm>
            <a:off x="10463753" y="5865577"/>
            <a:ext cx="1442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/>
              <a:t>Presentación</a:t>
            </a:r>
          </a:p>
          <a:p>
            <a:pPr algn="ctr"/>
            <a:r>
              <a:rPr lang="es-ES" sz="1600" b="1" dirty="0"/>
              <a:t>(5/07)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E4237A93-8B83-4BFE-8E85-09275C535E1B}"/>
              </a:ext>
            </a:extLst>
          </p:cNvPr>
          <p:cNvSpPr/>
          <p:nvPr/>
        </p:nvSpPr>
        <p:spPr>
          <a:xfrm>
            <a:off x="10977976" y="5653947"/>
            <a:ext cx="169683" cy="150829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30D5EF6-CACF-49E0-A180-7EC8D73F1178}"/>
              </a:ext>
            </a:extLst>
          </p:cNvPr>
          <p:cNvSpPr txBox="1"/>
          <p:nvPr/>
        </p:nvSpPr>
        <p:spPr>
          <a:xfrm>
            <a:off x="9300465" y="4903617"/>
            <a:ext cx="1442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/>
              <a:t>Entrega</a:t>
            </a:r>
          </a:p>
          <a:p>
            <a:pPr algn="ctr"/>
            <a:r>
              <a:rPr lang="es-ES" sz="1600" b="1" dirty="0"/>
              <a:t>(28/06)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EB488736-34AA-4017-97EC-00A1B660C67B}"/>
              </a:ext>
            </a:extLst>
          </p:cNvPr>
          <p:cNvSpPr/>
          <p:nvPr/>
        </p:nvSpPr>
        <p:spPr>
          <a:xfrm>
            <a:off x="9936774" y="5653947"/>
            <a:ext cx="169683" cy="150829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A8DA3AC-B124-4797-B579-D1981E7896B4}"/>
              </a:ext>
            </a:extLst>
          </p:cNvPr>
          <p:cNvCxnSpPr/>
          <p:nvPr/>
        </p:nvCxnSpPr>
        <p:spPr>
          <a:xfrm>
            <a:off x="8899199" y="2672179"/>
            <a:ext cx="0" cy="324700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BD8A0EC-90A6-4828-B9F7-BC8430EDCEF0}"/>
              </a:ext>
            </a:extLst>
          </p:cNvPr>
          <p:cNvSpPr txBox="1"/>
          <p:nvPr/>
        </p:nvSpPr>
        <p:spPr>
          <a:xfrm>
            <a:off x="8586261" y="5946146"/>
            <a:ext cx="625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Hoy</a:t>
            </a:r>
          </a:p>
        </p:txBody>
      </p:sp>
    </p:spTree>
    <p:extLst>
      <p:ext uri="{BB962C8B-B14F-4D97-AF65-F5344CB8AC3E}">
        <p14:creationId xmlns:p14="http://schemas.microsoft.com/office/powerpoint/2010/main" val="1759027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04C06-7049-4D99-B249-E79A894B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Tareas para la próxima sesión (28/06/2022)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023B7-5FB3-4D1E-8AE6-E95C8C0EF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596" y="838984"/>
            <a:ext cx="11872404" cy="6019016"/>
          </a:xfrm>
        </p:spPr>
        <p:txBody>
          <a:bodyPr>
            <a:normAutofit lnSpcReduction="10000"/>
          </a:bodyPr>
          <a:lstStyle/>
          <a:p>
            <a:r>
              <a:rPr lang="es-ES" sz="1600" dirty="0"/>
              <a:t>General</a:t>
            </a:r>
          </a:p>
          <a:p>
            <a:pPr lvl="1"/>
            <a:r>
              <a:rPr lang="es-ES" sz="1600" b="1" dirty="0"/>
              <a:t>README en GitHub (adaptar formato): </a:t>
            </a:r>
            <a:r>
              <a:rPr lang="es-ES" sz="1600" b="1" dirty="0">
                <a:solidFill>
                  <a:srgbClr val="FF0000">
                    <a:alpha val="55000"/>
                  </a:srgbClr>
                </a:solidFill>
              </a:rPr>
              <a:t>Miquel</a:t>
            </a:r>
          </a:p>
          <a:p>
            <a:pPr lvl="2"/>
            <a:r>
              <a:rPr lang="es-ES" sz="1400" dirty="0"/>
              <a:t>Descripción general del proyecto</a:t>
            </a:r>
          </a:p>
          <a:p>
            <a:pPr lvl="2"/>
            <a:r>
              <a:rPr lang="es-ES" sz="1400" dirty="0"/>
              <a:t>Estructura general del repo</a:t>
            </a:r>
          </a:p>
          <a:p>
            <a:pPr lvl="2"/>
            <a:r>
              <a:rPr lang="es-ES" sz="1400" dirty="0"/>
              <a:t>Consideraciones para ejecución (instalar librerías, scrapping tarda mucho, etc.)</a:t>
            </a:r>
          </a:p>
          <a:p>
            <a:pPr lvl="1"/>
            <a:r>
              <a:rPr lang="es-ES" sz="1600" b="1" dirty="0"/>
              <a:t>Reorganizar y hacer limpieza de carpetas: </a:t>
            </a:r>
            <a:r>
              <a:rPr lang="es-ES" sz="1600" b="1" dirty="0">
                <a:solidFill>
                  <a:srgbClr val="FF0000">
                    <a:alpha val="55000"/>
                  </a:srgbClr>
                </a:solidFill>
              </a:rPr>
              <a:t>domingo, lunes</a:t>
            </a:r>
          </a:p>
          <a:p>
            <a:r>
              <a:rPr lang="es-ES" sz="1600" dirty="0" err="1">
                <a:solidFill>
                  <a:srgbClr val="8E9297"/>
                </a:solidFill>
              </a:rPr>
              <a:t>Feature</a:t>
            </a:r>
            <a:r>
              <a:rPr lang="es-ES" sz="1600" dirty="0">
                <a:solidFill>
                  <a:srgbClr val="8E9297"/>
                </a:solidFill>
              </a:rPr>
              <a:t> Engineering</a:t>
            </a:r>
            <a:endParaRPr lang="es-ES" sz="1600" b="1" dirty="0">
              <a:solidFill>
                <a:srgbClr val="FF0000"/>
              </a:solidFill>
            </a:endParaRPr>
          </a:p>
          <a:p>
            <a:pPr lvl="1"/>
            <a:r>
              <a:rPr lang="es-ES" sz="1600" b="1" dirty="0">
                <a:solidFill>
                  <a:srgbClr val="8E9297"/>
                </a:solidFill>
              </a:rPr>
              <a:t>Revisar versión Diego</a:t>
            </a:r>
            <a:r>
              <a:rPr lang="es-ES" sz="1600" dirty="0">
                <a:solidFill>
                  <a:srgbClr val="8E9297"/>
                </a:solidFill>
              </a:rPr>
              <a:t>: </a:t>
            </a:r>
            <a:r>
              <a:rPr lang="es-ES" sz="1600" b="1" dirty="0">
                <a:solidFill>
                  <a:srgbClr val="FF0000"/>
                </a:solidFill>
              </a:rPr>
              <a:t>todos</a:t>
            </a:r>
          </a:p>
          <a:p>
            <a:r>
              <a:rPr lang="es-ES" sz="1600" dirty="0">
                <a:solidFill>
                  <a:srgbClr val="8E9297"/>
                </a:solidFill>
              </a:rPr>
              <a:t>Data modelling (clustering)</a:t>
            </a:r>
          </a:p>
          <a:p>
            <a:pPr lvl="1"/>
            <a:r>
              <a:rPr lang="es-ES" sz="1600" b="1" dirty="0">
                <a:solidFill>
                  <a:srgbClr val="8E9297"/>
                </a:solidFill>
              </a:rPr>
              <a:t>Rematar profiling y repasar: </a:t>
            </a:r>
            <a:r>
              <a:rPr lang="es-ES" sz="1600" b="1" dirty="0">
                <a:solidFill>
                  <a:srgbClr val="FF0000"/>
                </a:solidFill>
              </a:rPr>
              <a:t>todos</a:t>
            </a:r>
          </a:p>
          <a:p>
            <a:r>
              <a:rPr lang="es-ES" sz="1600" dirty="0">
                <a:solidFill>
                  <a:srgbClr val="8E9297"/>
                </a:solidFill>
              </a:rPr>
              <a:t>Página web + PowerBI</a:t>
            </a:r>
            <a:endParaRPr lang="es-ES" sz="1600" b="1" dirty="0">
              <a:solidFill>
                <a:srgbClr val="FF0000"/>
              </a:solidFill>
            </a:endParaRP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Migrar a repositorio: </a:t>
            </a:r>
            <a:r>
              <a:rPr lang="es-ES" sz="1600" dirty="0">
                <a:solidFill>
                  <a:srgbClr val="FF0000"/>
                </a:solidFill>
              </a:rPr>
              <a:t>Pau y Adri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FE y clustering en página web. Corregir </a:t>
            </a:r>
            <a:r>
              <a:rPr lang="es-ES" sz="1600" dirty="0" err="1">
                <a:solidFill>
                  <a:srgbClr val="8E9297"/>
                </a:solidFill>
              </a:rPr>
              <a:t>intro</a:t>
            </a:r>
            <a:r>
              <a:rPr lang="es-ES" sz="1600" dirty="0">
                <a:solidFill>
                  <a:srgbClr val="8E9297"/>
                </a:solidFill>
              </a:rPr>
              <a:t>: </a:t>
            </a:r>
            <a:r>
              <a:rPr lang="es-ES" sz="1600" b="1" dirty="0">
                <a:solidFill>
                  <a:srgbClr val="FF0000"/>
                </a:solidFill>
              </a:rPr>
              <a:t>Adri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Darle caña al </a:t>
            </a:r>
            <a:r>
              <a:rPr lang="es-ES" sz="1600" dirty="0" err="1">
                <a:solidFill>
                  <a:srgbClr val="8E9297"/>
                </a:solidFill>
              </a:rPr>
              <a:t>PowerBI</a:t>
            </a:r>
            <a:r>
              <a:rPr lang="es-ES" sz="1600" dirty="0">
                <a:solidFill>
                  <a:srgbClr val="8E9297"/>
                </a:solidFill>
              </a:rPr>
              <a:t>: </a:t>
            </a:r>
            <a:r>
              <a:rPr lang="es-ES" sz="1600" b="1" dirty="0">
                <a:solidFill>
                  <a:srgbClr val="FF0000"/>
                </a:solidFill>
              </a:rPr>
              <a:t>Oriol, Adri</a:t>
            </a:r>
          </a:p>
          <a:p>
            <a:pPr lvl="1"/>
            <a:r>
              <a:rPr lang="es-ES" sz="1500" dirty="0">
                <a:solidFill>
                  <a:srgbClr val="8E9297"/>
                </a:solidFill>
              </a:rPr>
              <a:t>Proponer visualizaciones PBI</a:t>
            </a:r>
            <a:r>
              <a:rPr lang="es-ES" sz="1600" b="1" dirty="0">
                <a:solidFill>
                  <a:srgbClr val="FF0000"/>
                </a:solidFill>
              </a:rPr>
              <a:t>: todos</a:t>
            </a:r>
          </a:p>
          <a:p>
            <a:pPr lvl="1"/>
            <a:endParaRPr lang="es-ES" sz="2000" b="1" u="sng" dirty="0">
              <a:solidFill>
                <a:srgbClr val="C00000">
                  <a:alpha val="5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79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04C06-7049-4D99-B249-E79A894B6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01984" cy="443061"/>
          </a:xfrm>
        </p:spPr>
        <p:txBody>
          <a:bodyPr>
            <a:normAutofit/>
          </a:bodyPr>
          <a:lstStyle/>
          <a:p>
            <a:r>
              <a:rPr lang="es-ES" sz="2400" dirty="0"/>
              <a:t>Feature </a:t>
            </a:r>
            <a:r>
              <a:rPr lang="es-ES" sz="2400" dirty="0" err="1"/>
              <a:t>engineering</a:t>
            </a:r>
            <a:r>
              <a:rPr lang="es-ES" sz="2400" dirty="0"/>
              <a:t> (NBA-REGS)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023B7-5FB3-4D1E-8AE6-E95C8C0EF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963" y="344078"/>
            <a:ext cx="11899038" cy="6513921"/>
          </a:xfrm>
        </p:spPr>
        <p:txBody>
          <a:bodyPr>
            <a:normAutofit fontScale="85000" lnSpcReduction="20000"/>
          </a:bodyPr>
          <a:lstStyle/>
          <a:p>
            <a:pPr marL="1944" indent="0">
              <a:buNone/>
            </a:pPr>
            <a:r>
              <a:rPr lang="es-ES" sz="1900" b="1" u="sng" dirty="0">
                <a:solidFill>
                  <a:srgbClr val="FF0000">
                    <a:alpha val="55000"/>
                  </a:srgbClr>
                </a:solidFill>
              </a:rPr>
              <a:t>Variables creadas</a:t>
            </a:r>
          </a:p>
          <a:p>
            <a:pPr marL="1944" indent="0">
              <a:buNone/>
            </a:pPr>
            <a:r>
              <a:rPr lang="es-ES" sz="1300" dirty="0">
                <a:solidFill>
                  <a:srgbClr val="8E9297"/>
                </a:solidFill>
              </a:rPr>
              <a:t>NBA Regular Season (TOT, PG &amp; ADV)</a:t>
            </a:r>
          </a:p>
          <a:p>
            <a:r>
              <a:rPr lang="es-ES" sz="1300" dirty="0">
                <a:solidFill>
                  <a:srgbClr val="8E9297"/>
                </a:solidFill>
              </a:rPr>
              <a:t>Pre-agregación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300" dirty="0">
                <a:solidFill>
                  <a:srgbClr val="8E9297"/>
                </a:solidFill>
              </a:rPr>
              <a:t>Después del Merge de los 3 DF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MISSED_GAMES: Nº partidos perdidos en cada temporada (RS)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SIGNIFICANT_SEASON: mira partidos y minutos medios * por thresholds, retorna 1 o 0  </a:t>
            </a:r>
            <a:r>
              <a:rPr lang="es-ES" sz="1300" dirty="0">
                <a:solidFill>
                  <a:srgbClr val="FF0000"/>
                </a:solidFill>
              </a:rPr>
              <a:t>(tarda 1 min) -&gt; me cargo los players que tienen todo 0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300" dirty="0">
                <a:solidFill>
                  <a:srgbClr val="8E9297"/>
                </a:solidFill>
              </a:rPr>
              <a:t>Merge con ALL_TEAMS </a:t>
            </a:r>
            <a:r>
              <a:rPr lang="es-ES" sz="1300" dirty="0">
                <a:solidFill>
                  <a:srgbClr val="FF0000"/>
                </a:solidFill>
              </a:rPr>
              <a:t>(falta </a:t>
            </a:r>
            <a:r>
              <a:rPr lang="es-ES" sz="1300" dirty="0" err="1">
                <a:solidFill>
                  <a:srgbClr val="FF0000"/>
                </a:solidFill>
              </a:rPr>
              <a:t>cleaning</a:t>
            </a:r>
            <a:r>
              <a:rPr lang="es-ES" sz="1300" dirty="0">
                <a:solidFill>
                  <a:srgbClr val="FF0000"/>
                </a:solidFill>
              </a:rPr>
              <a:t>!!!)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(añadido) NBA_CHAMPION,  OFF_TEAM_RTG, DF_TEAM_RTG, W/L%_TEAM </a:t>
            </a:r>
            <a:r>
              <a:rPr lang="es-ES" sz="1300" dirty="0">
                <a:solidFill>
                  <a:srgbClr val="FF0000"/>
                </a:solidFill>
              </a:rPr>
              <a:t>(correcciones manuales)</a:t>
            </a:r>
          </a:p>
          <a:p>
            <a:r>
              <a:rPr lang="es-ES" sz="1300" dirty="0">
                <a:solidFill>
                  <a:srgbClr val="8E9297"/>
                </a:solidFill>
              </a:rPr>
              <a:t>Agregación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MEAN_N_SEASONS_X_TEAM : Nº medio de años en cada equipo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N_NBA_CHAMPION: Nº de veces campeón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N_TEAMS: Nº de equipos en los que ha jugado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N_SEASONS:  número de temporadas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N_POSITIONS : Nº de posiciones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COMMON_POSITION: la moda de las posiciones</a:t>
            </a:r>
          </a:p>
          <a:p>
            <a:pPr marL="451944" lvl="1" indent="0">
              <a:buNone/>
            </a:pPr>
            <a:r>
              <a:rPr lang="es-ES" sz="1300" dirty="0">
                <a:solidFill>
                  <a:srgbClr val="8E9297"/>
                </a:solidFill>
              </a:rPr>
              <a:t>(para 33 variables)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MEAN_XX_SGFCT :</a:t>
            </a:r>
            <a:r>
              <a:rPr lang="es-ES" sz="1300" dirty="0">
                <a:solidFill>
                  <a:srgbClr val="FF0000"/>
                </a:solidFill>
              </a:rPr>
              <a:t> </a:t>
            </a:r>
            <a:r>
              <a:rPr lang="es-ES" sz="1300" dirty="0">
                <a:solidFill>
                  <a:srgbClr val="8E9297"/>
                </a:solidFill>
              </a:rPr>
              <a:t>Medias de temporadas sin anillo (filtro significancia)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MEAN_XX_2S: Medias 2 primeras temporadas </a:t>
            </a:r>
          </a:p>
          <a:p>
            <a:r>
              <a:rPr lang="es-ES" sz="1300" dirty="0">
                <a:solidFill>
                  <a:srgbClr val="8E9297"/>
                </a:solidFill>
              </a:rPr>
              <a:t>Post agregación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300" dirty="0">
                <a:solidFill>
                  <a:srgbClr val="8E9297"/>
                </a:solidFill>
              </a:rPr>
              <a:t>Merge con player_extra_info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(añadido) ALL-ROOKIE, ALL_STAR, ROY, HALL_OF_FAME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300" dirty="0">
                <a:solidFill>
                  <a:srgbClr val="8E9297"/>
                </a:solidFill>
              </a:rPr>
              <a:t>Merge con draft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s-ES" sz="1300" dirty="0">
                <a:solidFill>
                  <a:srgbClr val="8E9297"/>
                </a:solidFill>
              </a:rPr>
              <a:t>DRAFT_PICK,  HEIGHT(cm),  WEIGHT(kg),  AGE_ENTRANCE, IS_ACTIVE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s-ES" sz="1300" dirty="0">
              <a:solidFill>
                <a:srgbClr val="8E9297"/>
              </a:solidFill>
            </a:endParaRPr>
          </a:p>
          <a:p>
            <a:pPr lvl="2">
              <a:buFont typeface="Wingdings" panose="05000000000000000000" pitchFamily="2" charset="2"/>
              <a:buChar char="Ø"/>
            </a:pPr>
            <a:endParaRPr lang="es-ES" sz="1100" dirty="0">
              <a:solidFill>
                <a:srgbClr val="8E9297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s-ES" sz="11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4772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04C06-7049-4D99-B249-E79A894B6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01984" cy="443061"/>
          </a:xfrm>
        </p:spPr>
        <p:txBody>
          <a:bodyPr>
            <a:normAutofit/>
          </a:bodyPr>
          <a:lstStyle/>
          <a:p>
            <a:r>
              <a:rPr lang="es-ES" sz="2400" dirty="0"/>
              <a:t>Feature </a:t>
            </a:r>
            <a:r>
              <a:rPr lang="es-ES" sz="2400" dirty="0" err="1"/>
              <a:t>engineering</a:t>
            </a:r>
            <a:r>
              <a:rPr lang="es-ES" sz="2400" dirty="0"/>
              <a:t> (NBA-PLAYOFF)</a:t>
            </a:r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0C2439CF-8D90-4A8A-8044-B04B80106B70}"/>
              </a:ext>
            </a:extLst>
          </p:cNvPr>
          <p:cNvSpPr txBox="1">
            <a:spLocks/>
          </p:cNvSpPr>
          <p:nvPr/>
        </p:nvSpPr>
        <p:spPr>
          <a:xfrm>
            <a:off x="129384" y="603024"/>
            <a:ext cx="10630351" cy="6254976"/>
          </a:xfrm>
          <a:prstGeom prst="rect">
            <a:avLst/>
          </a:prstGeom>
        </p:spPr>
        <p:txBody>
          <a:bodyPr vert="horz" wrap="square" lIns="0" tIns="0" rIns="91440" bIns="0" rtlCol="0">
            <a:normAutofit/>
          </a:bodyPr>
          <a:lstStyle>
            <a:lvl1pPr marL="450000" indent="-448056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0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5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0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25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44" indent="0">
              <a:buFont typeface="Calibri Light" panose="020F0302020204030204" pitchFamily="34" charset="0"/>
              <a:buNone/>
            </a:pPr>
            <a:r>
              <a:rPr lang="es-ES" sz="1200" dirty="0">
                <a:solidFill>
                  <a:srgbClr val="8E9297"/>
                </a:solidFill>
              </a:rPr>
              <a:t>NBA PLAYOFF (TOT, PG &amp; ADV)</a:t>
            </a:r>
          </a:p>
          <a:p>
            <a:r>
              <a:rPr lang="es-ES" sz="1200" dirty="0">
                <a:solidFill>
                  <a:srgbClr val="8E9297"/>
                </a:solidFill>
              </a:rPr>
              <a:t>Pre-agregación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200" dirty="0">
                <a:solidFill>
                  <a:srgbClr val="8E9297"/>
                </a:solidFill>
              </a:rPr>
              <a:t>Después del Merge de los 3 DF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SIGNIFICANT_SEASON: mira partidos y minutos medios * por thresholds, retorna 1 o 0</a:t>
            </a:r>
            <a:endParaRPr lang="es-ES" sz="1200" dirty="0">
              <a:solidFill>
                <a:srgbClr val="FF0000"/>
              </a:solidFill>
            </a:endParaRPr>
          </a:p>
          <a:p>
            <a:r>
              <a:rPr lang="es-ES" sz="1200" dirty="0">
                <a:solidFill>
                  <a:srgbClr val="8E9297"/>
                </a:solidFill>
              </a:rPr>
              <a:t>Agregación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N_PLAYOFFS :  número de playoffs jugados por el jugador</a:t>
            </a:r>
          </a:p>
          <a:p>
            <a:pPr marL="451944" lvl="1" indent="0">
              <a:buFont typeface="Calibri Light" panose="020F0302020204030204" pitchFamily="34" charset="0"/>
              <a:buNone/>
            </a:pPr>
            <a:r>
              <a:rPr lang="es-ES" sz="1200" dirty="0">
                <a:solidFill>
                  <a:srgbClr val="8E9297"/>
                </a:solidFill>
              </a:rPr>
              <a:t>(para 34 variables)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MEAN_XX_SGFCT :</a:t>
            </a:r>
            <a:r>
              <a:rPr lang="es-ES" sz="1200" dirty="0">
                <a:solidFill>
                  <a:srgbClr val="FF0000"/>
                </a:solidFill>
              </a:rPr>
              <a:t> </a:t>
            </a:r>
            <a:r>
              <a:rPr lang="es-ES" sz="1200" dirty="0">
                <a:solidFill>
                  <a:srgbClr val="8E9297"/>
                </a:solidFill>
              </a:rPr>
              <a:t>Medias de playoff (filtro significancia)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MEAN_XX_RING : Medias de playoff  con anillo – calculada antes</a:t>
            </a:r>
            <a:endParaRPr lang="es-ES" sz="1200" b="1" dirty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MEAN_XX_1stPO: Medias 1r playoff</a:t>
            </a:r>
          </a:p>
          <a:p>
            <a:r>
              <a:rPr lang="es-ES" sz="1200" dirty="0">
                <a:solidFill>
                  <a:srgbClr val="8E9297"/>
                </a:solidFill>
              </a:rPr>
              <a:t>Post agregación</a:t>
            </a:r>
          </a:p>
          <a:p>
            <a:pPr marL="1944" indent="0">
              <a:buFont typeface="Calibri Light" panose="020F0302020204030204" pitchFamily="34" charset="0"/>
              <a:buNone/>
            </a:pPr>
            <a:r>
              <a:rPr lang="es-ES" sz="1200" dirty="0">
                <a:solidFill>
                  <a:srgbClr val="8E9297"/>
                </a:solidFill>
              </a:rPr>
              <a:t>NBA RING (TOT, PG &amp; ADV)</a:t>
            </a:r>
          </a:p>
          <a:p>
            <a:r>
              <a:rPr lang="es-ES" sz="1200" dirty="0">
                <a:solidFill>
                  <a:srgbClr val="8E9297"/>
                </a:solidFill>
              </a:rPr>
              <a:t>Pre-agregación</a:t>
            </a:r>
            <a:endParaRPr lang="es-ES" sz="1200" dirty="0">
              <a:solidFill>
                <a:srgbClr val="FF0000"/>
              </a:solidFill>
            </a:endParaRPr>
          </a:p>
          <a:p>
            <a:r>
              <a:rPr lang="es-ES" sz="1200" dirty="0">
                <a:solidFill>
                  <a:srgbClr val="8E9297"/>
                </a:solidFill>
              </a:rPr>
              <a:t>Agregación</a:t>
            </a:r>
          </a:p>
          <a:p>
            <a:pPr marL="451944" lvl="1" indent="0">
              <a:buFont typeface="Calibri Light" panose="020F0302020204030204" pitchFamily="34" charset="0"/>
              <a:buNone/>
            </a:pPr>
            <a:r>
              <a:rPr lang="es-ES" sz="1200" dirty="0">
                <a:solidFill>
                  <a:srgbClr val="8E9297"/>
                </a:solidFill>
              </a:rPr>
              <a:t>(para 34 variables)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MEAN_XX_RING : Medias de playoff  con anillo – calculada antes</a:t>
            </a:r>
            <a:endParaRPr lang="es-ES" sz="1200" b="1" dirty="0">
              <a:solidFill>
                <a:srgbClr val="FF0000"/>
              </a:solidFill>
            </a:endParaRPr>
          </a:p>
          <a:p>
            <a:r>
              <a:rPr lang="es-ES" sz="1200" dirty="0">
                <a:solidFill>
                  <a:srgbClr val="8E9297"/>
                </a:solidFill>
              </a:rPr>
              <a:t>Post agregación</a:t>
            </a:r>
          </a:p>
          <a:p>
            <a:pPr marL="451944" lvl="1" indent="0">
              <a:buNone/>
            </a:pPr>
            <a:endParaRPr lang="es-ES" sz="1200" dirty="0">
              <a:solidFill>
                <a:srgbClr val="8E9297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s-ES" sz="1200" dirty="0">
              <a:solidFill>
                <a:srgbClr val="8E9297"/>
              </a:solidFill>
            </a:endParaRPr>
          </a:p>
          <a:p>
            <a:pPr lvl="2">
              <a:buFont typeface="Wingdings" panose="05000000000000000000" pitchFamily="2" charset="2"/>
              <a:buChar char="Ø"/>
            </a:pPr>
            <a:endParaRPr lang="es-ES" sz="1200" dirty="0">
              <a:solidFill>
                <a:srgbClr val="8E9297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s-ES" sz="12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895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04C06-7049-4D99-B249-E79A894B6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01984" cy="443061"/>
          </a:xfrm>
        </p:spPr>
        <p:txBody>
          <a:bodyPr>
            <a:normAutofit/>
          </a:bodyPr>
          <a:lstStyle/>
          <a:p>
            <a:r>
              <a:rPr lang="es-ES" sz="2400" dirty="0"/>
              <a:t>Feature </a:t>
            </a:r>
            <a:r>
              <a:rPr lang="es-ES" sz="2400" dirty="0" err="1"/>
              <a:t>engineering</a:t>
            </a:r>
            <a:r>
              <a:rPr lang="es-ES" sz="2400" dirty="0"/>
              <a:t> (DECISIONES)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84E5C222-5B05-4A5F-87E1-1DD4FC1F29B7}"/>
              </a:ext>
            </a:extLst>
          </p:cNvPr>
          <p:cNvSpPr txBox="1">
            <a:spLocks/>
          </p:cNvSpPr>
          <p:nvPr/>
        </p:nvSpPr>
        <p:spPr>
          <a:xfrm>
            <a:off x="343666" y="633517"/>
            <a:ext cx="8498493" cy="3173903"/>
          </a:xfrm>
          <a:prstGeom prst="rect">
            <a:avLst/>
          </a:prstGeom>
        </p:spPr>
        <p:txBody>
          <a:bodyPr vert="horz" wrap="square" lIns="0" tIns="0" rIns="91440" bIns="0" rtlCol="0">
            <a:normAutofit/>
          </a:bodyPr>
          <a:lstStyle>
            <a:lvl1pPr marL="450000" indent="-448056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0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5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0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25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44" indent="0">
              <a:buFont typeface="Calibri Light" panose="020F0302020204030204" pitchFamily="34" charset="0"/>
              <a:buNone/>
            </a:pPr>
            <a:r>
              <a:rPr lang="es-ES" b="1" u="sng" dirty="0">
                <a:solidFill>
                  <a:srgbClr val="FF0000">
                    <a:alpha val="55000"/>
                  </a:srgbClr>
                </a:solidFill>
              </a:rPr>
              <a:t>Decisiones importantes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Clustering separando playoff/ring y no playoff (idea original). DF de ring solo?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No variables de años (evitar </a:t>
            </a:r>
            <a:r>
              <a:rPr lang="es-ES" sz="1200" dirty="0" err="1">
                <a:solidFill>
                  <a:srgbClr val="8E9297"/>
                </a:solidFill>
              </a:rPr>
              <a:t>clusters</a:t>
            </a:r>
            <a:r>
              <a:rPr lang="es-ES" sz="1200" dirty="0">
                <a:solidFill>
                  <a:srgbClr val="8E9297"/>
                </a:solidFill>
              </a:rPr>
              <a:t> de épocas)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Variables que queremos borrar: a partir de </a:t>
            </a:r>
            <a:r>
              <a:rPr lang="es-ES" sz="1200" dirty="0" err="1">
                <a:solidFill>
                  <a:srgbClr val="8E9297"/>
                </a:solidFill>
              </a:rPr>
              <a:t>threshold</a:t>
            </a:r>
            <a:r>
              <a:rPr lang="es-ES" sz="1200" dirty="0">
                <a:solidFill>
                  <a:srgbClr val="8E9297"/>
                </a:solidFill>
              </a:rPr>
              <a:t> de correlaciones? El último podría ser en base a X variables por los tipos de media seleccionados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Que hacemos con los </a:t>
            </a:r>
            <a:r>
              <a:rPr lang="es-ES" sz="1200" dirty="0" err="1">
                <a:solidFill>
                  <a:srgbClr val="8E9297"/>
                </a:solidFill>
              </a:rPr>
              <a:t>undrafted</a:t>
            </a:r>
            <a:r>
              <a:rPr lang="es-ES" sz="1200" dirty="0">
                <a:solidFill>
                  <a:srgbClr val="8E9297"/>
                </a:solidFill>
              </a:rPr>
              <a:t>? (posición de draft) </a:t>
            </a:r>
            <a:r>
              <a:rPr lang="es-ES" sz="1200" dirty="0" err="1">
                <a:solidFill>
                  <a:srgbClr val="8E9297"/>
                </a:solidFill>
              </a:rPr>
              <a:t>podem</a:t>
            </a:r>
            <a:r>
              <a:rPr lang="es-ES" sz="1200" dirty="0">
                <a:solidFill>
                  <a:srgbClr val="8E9297"/>
                </a:solidFill>
              </a:rPr>
              <a:t> </a:t>
            </a:r>
            <a:r>
              <a:rPr lang="es-ES" sz="1200" dirty="0" err="1">
                <a:solidFill>
                  <a:srgbClr val="8E9297"/>
                </a:solidFill>
              </a:rPr>
              <a:t>fer</a:t>
            </a:r>
            <a:r>
              <a:rPr lang="es-ES" sz="1200" dirty="0">
                <a:solidFill>
                  <a:srgbClr val="8E9297"/>
                </a:solidFill>
              </a:rPr>
              <a:t> una categórica de </a:t>
            </a:r>
            <a:r>
              <a:rPr lang="es-ES" sz="1200" dirty="0" err="1">
                <a:solidFill>
                  <a:srgbClr val="8E9297"/>
                </a:solidFill>
              </a:rPr>
              <a:t>drafted</a:t>
            </a:r>
            <a:r>
              <a:rPr lang="es-ES" sz="1200" dirty="0">
                <a:solidFill>
                  <a:srgbClr val="8E9297"/>
                </a:solidFill>
              </a:rPr>
              <a:t>, 10 </a:t>
            </a:r>
            <a:r>
              <a:rPr lang="es-ES" sz="1200" dirty="0" err="1">
                <a:solidFill>
                  <a:srgbClr val="8E9297"/>
                </a:solidFill>
              </a:rPr>
              <a:t>primers</a:t>
            </a:r>
            <a:r>
              <a:rPr lang="es-ES" sz="1200" dirty="0">
                <a:solidFill>
                  <a:srgbClr val="8E9297"/>
                </a:solidFill>
              </a:rPr>
              <a:t> </a:t>
            </a:r>
            <a:r>
              <a:rPr lang="es-ES" sz="1200" dirty="0" err="1">
                <a:solidFill>
                  <a:srgbClr val="8E9297"/>
                </a:solidFill>
              </a:rPr>
              <a:t>picks</a:t>
            </a:r>
            <a:r>
              <a:rPr lang="es-ES" sz="1200" dirty="0">
                <a:solidFill>
                  <a:srgbClr val="8E9297"/>
                </a:solidFill>
              </a:rPr>
              <a:t>, </a:t>
            </a:r>
            <a:r>
              <a:rPr lang="es-ES" sz="1200" dirty="0" err="1">
                <a:solidFill>
                  <a:srgbClr val="8E9297"/>
                </a:solidFill>
              </a:rPr>
              <a:t>altres</a:t>
            </a:r>
            <a:r>
              <a:rPr lang="es-ES" sz="1200" dirty="0">
                <a:solidFill>
                  <a:srgbClr val="8E9297"/>
                </a:solidFill>
              </a:rPr>
              <a:t>…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TOT son temporadas con mas de un equipo, las obviamos? Ver si hay muchas..</a:t>
            </a:r>
          </a:p>
        </p:txBody>
      </p:sp>
    </p:spTree>
    <p:extLst>
      <p:ext uri="{BB962C8B-B14F-4D97-AF65-F5344CB8AC3E}">
        <p14:creationId xmlns:p14="http://schemas.microsoft.com/office/powerpoint/2010/main" val="1419576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3A37D6-9713-46F0-AF65-5A2304ABF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BACKUP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F31951-7079-40F0-8B85-7AF64E7A93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9324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04C06-7049-4D99-B249-E79A894B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Tareas para la próxima sesión (14/06/2022)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023B7-5FB3-4D1E-8AE6-E95C8C0EF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838984"/>
            <a:ext cx="11743944" cy="6023728"/>
          </a:xfrm>
        </p:spPr>
        <p:txBody>
          <a:bodyPr>
            <a:normAutofit fontScale="77500" lnSpcReduction="20000"/>
          </a:bodyPr>
          <a:lstStyle/>
          <a:p>
            <a:r>
              <a:rPr lang="es-ES" sz="1600" dirty="0"/>
              <a:t>General</a:t>
            </a:r>
          </a:p>
          <a:p>
            <a:pPr lvl="1"/>
            <a:r>
              <a:rPr lang="es-ES" sz="1600" b="1" dirty="0"/>
              <a:t>Excel con significado de las variables!!!! -&gt; </a:t>
            </a:r>
            <a:r>
              <a:rPr lang="es-ES" sz="1600" b="1" dirty="0">
                <a:solidFill>
                  <a:srgbClr val="FF0000"/>
                </a:solidFill>
              </a:rPr>
              <a:t>Diego</a:t>
            </a:r>
            <a:endParaRPr lang="es-ES" sz="1600" b="1" dirty="0"/>
          </a:p>
          <a:p>
            <a:pPr lvl="1"/>
            <a:r>
              <a:rPr lang="es-ES" sz="1600" b="1" dirty="0"/>
              <a:t>README de la carpeta (no urgente)</a:t>
            </a:r>
          </a:p>
          <a:p>
            <a:r>
              <a:rPr lang="es-ES" sz="1600" dirty="0"/>
              <a:t>Data Scraping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_v3 comentada y subida -&gt; repasar: </a:t>
            </a:r>
            <a:r>
              <a:rPr lang="es-ES" sz="1600" b="1" dirty="0">
                <a:solidFill>
                  <a:srgbClr val="FF0000"/>
                </a:solidFill>
              </a:rPr>
              <a:t>Adri, Miquel y Diego</a:t>
            </a:r>
          </a:p>
          <a:p>
            <a:r>
              <a:rPr lang="es-ES" sz="1600" dirty="0">
                <a:solidFill>
                  <a:srgbClr val="8E9297"/>
                </a:solidFill>
              </a:rPr>
              <a:t>Data Cleaning</a:t>
            </a:r>
            <a:endParaRPr lang="es-ES" sz="1600" b="1" dirty="0">
              <a:solidFill>
                <a:srgbClr val="FF0000"/>
              </a:solidFill>
            </a:endParaRP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En ppio acabado, repasar: </a:t>
            </a:r>
            <a:r>
              <a:rPr lang="es-ES" sz="1600" b="1" dirty="0">
                <a:solidFill>
                  <a:srgbClr val="FF0000"/>
                </a:solidFill>
              </a:rPr>
              <a:t>Adri, Oriol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Repasar KNN: </a:t>
            </a:r>
            <a:r>
              <a:rPr lang="es-ES" sz="1600" b="1" dirty="0">
                <a:solidFill>
                  <a:srgbClr val="FF0000"/>
                </a:solidFill>
              </a:rPr>
              <a:t>Oriol</a:t>
            </a:r>
          </a:p>
          <a:p>
            <a:r>
              <a:rPr lang="es-ES" sz="1600" dirty="0">
                <a:solidFill>
                  <a:srgbClr val="8E9297"/>
                </a:solidFill>
              </a:rPr>
              <a:t>Feature Engineering: </a:t>
            </a:r>
            <a:r>
              <a:rPr lang="es-ES" sz="1600" b="1" dirty="0">
                <a:solidFill>
                  <a:srgbClr val="FF0000"/>
                </a:solidFill>
              </a:rPr>
              <a:t>Diego</a:t>
            </a:r>
          </a:p>
          <a:p>
            <a:pPr lvl="1"/>
            <a:r>
              <a:rPr lang="es-ES" sz="1600" dirty="0" err="1">
                <a:solidFill>
                  <a:srgbClr val="8E9297"/>
                </a:solidFill>
              </a:rPr>
              <a:t>Reejecutar</a:t>
            </a:r>
            <a:r>
              <a:rPr lang="es-ES" sz="1600" dirty="0">
                <a:solidFill>
                  <a:srgbClr val="8E9297"/>
                </a:solidFill>
              </a:rPr>
              <a:t> con los nuevos </a:t>
            </a:r>
            <a:r>
              <a:rPr lang="es-ES" sz="1600" dirty="0" err="1">
                <a:solidFill>
                  <a:srgbClr val="8E9297"/>
                </a:solidFill>
              </a:rPr>
              <a:t>datasets</a:t>
            </a:r>
            <a:r>
              <a:rPr lang="es-ES" sz="1600" dirty="0">
                <a:solidFill>
                  <a:srgbClr val="8E9297"/>
                </a:solidFill>
              </a:rPr>
              <a:t> del </a:t>
            </a:r>
            <a:r>
              <a:rPr lang="es-ES" sz="1600" dirty="0" err="1">
                <a:solidFill>
                  <a:srgbClr val="8E9297"/>
                </a:solidFill>
              </a:rPr>
              <a:t>cleaning</a:t>
            </a:r>
            <a:r>
              <a:rPr lang="es-ES" sz="1600" dirty="0">
                <a:solidFill>
                  <a:srgbClr val="8E9297"/>
                </a:solidFill>
              </a:rPr>
              <a:t> 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Comentar y cerrar una versión de FE sin </a:t>
            </a:r>
            <a:r>
              <a:rPr lang="es-ES" sz="1600" dirty="0" err="1">
                <a:solidFill>
                  <a:srgbClr val="8E9297"/>
                </a:solidFill>
              </a:rPr>
              <a:t>College</a:t>
            </a:r>
            <a:endParaRPr lang="es-ES" sz="1600" dirty="0">
              <a:solidFill>
                <a:srgbClr val="8E9297"/>
              </a:solidFill>
            </a:endParaRPr>
          </a:p>
          <a:p>
            <a:r>
              <a:rPr lang="es-ES" sz="1600" dirty="0">
                <a:solidFill>
                  <a:srgbClr val="8E9297"/>
                </a:solidFill>
              </a:rPr>
              <a:t>Data modelling (clustering)</a:t>
            </a:r>
          </a:p>
          <a:p>
            <a:pPr lvl="1"/>
            <a:r>
              <a:rPr lang="es-ES" sz="1600" strike="sngStrike" dirty="0" err="1">
                <a:solidFill>
                  <a:srgbClr val="8E9297"/>
                </a:solidFill>
              </a:rPr>
              <a:t>Reejecutar</a:t>
            </a:r>
            <a:r>
              <a:rPr lang="es-ES" sz="1600" strike="sngStrike" dirty="0">
                <a:solidFill>
                  <a:srgbClr val="8E9297"/>
                </a:solidFill>
              </a:rPr>
              <a:t> cambiando 3 y 4 </a:t>
            </a:r>
            <a:r>
              <a:rPr lang="es-ES" sz="1600" strike="sngStrike" dirty="0" err="1">
                <a:solidFill>
                  <a:srgbClr val="8E9297"/>
                </a:solidFill>
              </a:rPr>
              <a:t>clusters</a:t>
            </a:r>
            <a:r>
              <a:rPr lang="es-ES" sz="1600" strike="sngStrike" dirty="0">
                <a:solidFill>
                  <a:srgbClr val="8E9297"/>
                </a:solidFill>
              </a:rPr>
              <a:t> ring y playoffs -&gt;</a:t>
            </a:r>
          </a:p>
          <a:p>
            <a:pPr lvl="1"/>
            <a:r>
              <a:rPr lang="es-ES" sz="1600" dirty="0" err="1">
                <a:solidFill>
                  <a:srgbClr val="8E9297"/>
                </a:solidFill>
              </a:rPr>
              <a:t>Repassar</a:t>
            </a:r>
            <a:r>
              <a:rPr lang="es-ES" sz="1600" dirty="0">
                <a:solidFill>
                  <a:srgbClr val="8E9297"/>
                </a:solidFill>
              </a:rPr>
              <a:t> notebook, </a:t>
            </a:r>
            <a:r>
              <a:rPr lang="es-ES" sz="1600" dirty="0" err="1">
                <a:solidFill>
                  <a:srgbClr val="8E9297"/>
                </a:solidFill>
              </a:rPr>
              <a:t>reejecutar</a:t>
            </a:r>
            <a:r>
              <a:rPr lang="es-ES" sz="1600" dirty="0">
                <a:solidFill>
                  <a:srgbClr val="8E9297"/>
                </a:solidFill>
              </a:rPr>
              <a:t> con los nuevos </a:t>
            </a:r>
            <a:r>
              <a:rPr lang="es-ES" sz="1600" dirty="0" err="1">
                <a:solidFill>
                  <a:srgbClr val="8E9297"/>
                </a:solidFill>
              </a:rPr>
              <a:t>datasets</a:t>
            </a:r>
            <a:r>
              <a:rPr lang="es-ES" sz="1600" dirty="0">
                <a:solidFill>
                  <a:srgbClr val="8E9297"/>
                </a:solidFill>
              </a:rPr>
              <a:t> de FE y comentar -&gt; </a:t>
            </a:r>
            <a:r>
              <a:rPr lang="es-ES" sz="1600" b="1" dirty="0">
                <a:solidFill>
                  <a:srgbClr val="FF0000"/>
                </a:solidFill>
              </a:rPr>
              <a:t>Miquel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Perfilado de los clústers resultantes  + pendiente alguna tarea en esta parte (</a:t>
            </a:r>
            <a:r>
              <a:rPr lang="es-ES" sz="1600" b="1" dirty="0">
                <a:solidFill>
                  <a:srgbClr val="FF0000"/>
                </a:solidFill>
              </a:rPr>
              <a:t>Oriol</a:t>
            </a:r>
            <a:r>
              <a:rPr lang="es-ES" sz="1600" dirty="0">
                <a:solidFill>
                  <a:srgbClr val="8E9297"/>
                </a:solidFill>
              </a:rPr>
              <a:t>) -&gt; </a:t>
            </a:r>
            <a:r>
              <a:rPr lang="es-ES" sz="1600" b="1" dirty="0">
                <a:solidFill>
                  <a:srgbClr val="FF0000"/>
                </a:solidFill>
              </a:rPr>
              <a:t>Miquel, Oriol</a:t>
            </a:r>
            <a:endParaRPr lang="es-ES" sz="1600" dirty="0">
              <a:solidFill>
                <a:srgbClr val="8E9297"/>
              </a:solidFill>
            </a:endParaRPr>
          </a:p>
          <a:p>
            <a:r>
              <a:rPr lang="es-ES" sz="1600" dirty="0">
                <a:solidFill>
                  <a:srgbClr val="8E9297"/>
                </a:solidFill>
              </a:rPr>
              <a:t>Página web + PowerBI: </a:t>
            </a:r>
            <a:r>
              <a:rPr lang="es-ES" sz="1600" b="1" dirty="0">
                <a:solidFill>
                  <a:srgbClr val="FF0000"/>
                </a:solidFill>
              </a:rPr>
              <a:t>Adri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Empezar a escribir las primeras secciones de la página web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Incrustar el PowerBI en la web (</a:t>
            </a:r>
            <a:r>
              <a:rPr lang="es-ES" sz="1600" b="1" dirty="0">
                <a:solidFill>
                  <a:srgbClr val="FF0000"/>
                </a:solidFill>
              </a:rPr>
              <a:t>pedir ayuda Pau para usar premium</a:t>
            </a:r>
            <a:r>
              <a:rPr lang="es-ES" sz="1600" dirty="0">
                <a:solidFill>
                  <a:srgbClr val="8E9297"/>
                </a:solidFill>
              </a:rPr>
              <a:t>)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Actualizar el PowerBI con los nuevos </a:t>
            </a:r>
            <a:r>
              <a:rPr lang="es-ES" sz="1600" dirty="0" err="1">
                <a:solidFill>
                  <a:srgbClr val="8E9297"/>
                </a:solidFill>
              </a:rPr>
              <a:t>datasets</a:t>
            </a:r>
            <a:r>
              <a:rPr lang="es-ES" sz="1600" dirty="0">
                <a:solidFill>
                  <a:srgbClr val="8E9297"/>
                </a:solidFill>
              </a:rPr>
              <a:t> </a:t>
            </a:r>
            <a:r>
              <a:rPr lang="es-ES" sz="1600" dirty="0" err="1">
                <a:solidFill>
                  <a:srgbClr val="8E9297"/>
                </a:solidFill>
              </a:rPr>
              <a:t>cleaning</a:t>
            </a:r>
            <a:r>
              <a:rPr lang="es-ES" sz="1600" dirty="0">
                <a:solidFill>
                  <a:srgbClr val="8E9297"/>
                </a:solidFill>
              </a:rPr>
              <a:t> y </a:t>
            </a:r>
            <a:r>
              <a:rPr lang="es-ES" sz="1600" dirty="0" err="1">
                <a:solidFill>
                  <a:srgbClr val="8E9297"/>
                </a:solidFill>
              </a:rPr>
              <a:t>feature</a:t>
            </a:r>
            <a:r>
              <a:rPr lang="es-ES" sz="1600" dirty="0">
                <a:solidFill>
                  <a:srgbClr val="8E9297"/>
                </a:solidFill>
              </a:rPr>
              <a:t> </a:t>
            </a:r>
            <a:r>
              <a:rPr lang="es-ES" sz="1600" dirty="0" err="1">
                <a:solidFill>
                  <a:srgbClr val="8E9297"/>
                </a:solidFill>
              </a:rPr>
              <a:t>engineering</a:t>
            </a:r>
            <a:r>
              <a:rPr lang="es-ES" sz="1600" dirty="0">
                <a:solidFill>
                  <a:srgbClr val="8E9297"/>
                </a:solidFill>
              </a:rPr>
              <a:t> (+ clustering si te da la vida)</a:t>
            </a:r>
          </a:p>
          <a:p>
            <a:pPr lvl="1"/>
            <a:endParaRPr lang="es-ES" sz="2000" b="1" u="sng" dirty="0">
              <a:solidFill>
                <a:srgbClr val="C00000">
                  <a:alpha val="5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3981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04C06-7049-4D99-B249-E79A894B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Tareas para la próxima sesión (05/05/2022)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023B7-5FB3-4D1E-8AE6-E95C8C0EF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Crear el GitHub + colgar los archivos (notebooks + data): </a:t>
            </a:r>
            <a:r>
              <a:rPr lang="es-ES" b="1" dirty="0">
                <a:solidFill>
                  <a:srgbClr val="00B050">
                    <a:alpha val="55000"/>
                  </a:srgbClr>
                </a:solidFill>
              </a:rPr>
              <a:t>Pau</a:t>
            </a:r>
          </a:p>
          <a:p>
            <a:r>
              <a:rPr lang="es-ES" dirty="0"/>
              <a:t>Buscar datos para enriquecer la Base de Datos y decidir si merece la pena juntarlos: </a:t>
            </a:r>
            <a:r>
              <a:rPr lang="es-ES" b="1" dirty="0">
                <a:solidFill>
                  <a:schemeClr val="accent6">
                    <a:alpha val="55000"/>
                  </a:schemeClr>
                </a:solidFill>
              </a:rPr>
              <a:t>Todos</a:t>
            </a:r>
          </a:p>
          <a:p>
            <a:r>
              <a:rPr lang="es-ES" dirty="0"/>
              <a:t>Proponer un par de visualizaciones para los datos ya limpios: </a:t>
            </a:r>
            <a:r>
              <a:rPr lang="es-ES" b="1" dirty="0">
                <a:solidFill>
                  <a:schemeClr val="accent6">
                    <a:alpha val="55000"/>
                  </a:schemeClr>
                </a:solidFill>
              </a:rPr>
              <a:t>Todos</a:t>
            </a:r>
          </a:p>
          <a:p>
            <a:r>
              <a:rPr lang="es-ES" dirty="0"/>
              <a:t>Mirar y entender bien el notebook de scrapping y el de </a:t>
            </a:r>
            <a:r>
              <a:rPr lang="es-ES" dirty="0" err="1"/>
              <a:t>cleaning</a:t>
            </a:r>
            <a:r>
              <a:rPr lang="es-ES" dirty="0"/>
              <a:t>: </a:t>
            </a:r>
            <a:r>
              <a:rPr lang="es-ES" b="1" dirty="0">
                <a:solidFill>
                  <a:schemeClr val="accent6">
                    <a:alpha val="55000"/>
                  </a:schemeClr>
                </a:solidFill>
              </a:rPr>
              <a:t>Todos </a:t>
            </a:r>
            <a:r>
              <a:rPr lang="es-ES" dirty="0">
                <a:solidFill>
                  <a:schemeClr val="tx1">
                    <a:alpha val="55000"/>
                  </a:schemeClr>
                </a:solidFill>
              </a:rPr>
              <a:t>-&gt; se pueden empezar a comentar algunas partes y proponer nuevas versiones a través de GitHub</a:t>
            </a:r>
          </a:p>
          <a:p>
            <a:r>
              <a:rPr lang="es-ES" dirty="0">
                <a:solidFill>
                  <a:srgbClr val="FFC000"/>
                </a:solidFill>
              </a:rPr>
              <a:t>Bajarse Fork para el GitHub</a:t>
            </a:r>
          </a:p>
          <a:p>
            <a:r>
              <a:rPr lang="es-ES" dirty="0">
                <a:solidFill>
                  <a:srgbClr val="FFC000"/>
                </a:solidFill>
              </a:rPr>
              <a:t>Pasar telf. Para grupo de whatsapp</a:t>
            </a:r>
          </a:p>
          <a:p>
            <a:r>
              <a:rPr lang="es-ES" dirty="0">
                <a:solidFill>
                  <a:srgbClr val="FFC000"/>
                </a:solidFill>
              </a:rPr>
              <a:t>Fijamos sesión semanal los jueves a las 20h</a:t>
            </a:r>
          </a:p>
        </p:txBody>
      </p:sp>
    </p:spTree>
    <p:extLst>
      <p:ext uri="{BB962C8B-B14F-4D97-AF65-F5344CB8AC3E}">
        <p14:creationId xmlns:p14="http://schemas.microsoft.com/office/powerpoint/2010/main" val="3457870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04C06-7049-4D99-B249-E79A894B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Tareas para la próxima sesión (12/05/2022)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023B7-5FB3-4D1E-8AE6-E95C8C0EF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735200"/>
            <a:ext cx="11293200" cy="4124062"/>
          </a:xfrm>
        </p:spPr>
        <p:txBody>
          <a:bodyPr>
            <a:normAutofit lnSpcReduction="10000"/>
          </a:bodyPr>
          <a:lstStyle/>
          <a:p>
            <a:r>
              <a:rPr lang="es-ES" dirty="0"/>
              <a:t>Adaptar el scrappear para coger estadísticas totales y medias por temporada (no solo totales), desde 1986-1987 en la NCAA y desde 1979-1980 en la NBA: 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Pau (y Oriol si puede)</a:t>
            </a:r>
          </a:p>
          <a:p>
            <a:r>
              <a:rPr lang="es-ES" dirty="0"/>
              <a:t>Cambiar la parte de eliminar columnas en el </a:t>
            </a:r>
            <a:r>
              <a:rPr lang="es-ES" dirty="0" err="1"/>
              <a:t>cleaning</a:t>
            </a:r>
            <a:r>
              <a:rPr lang="es-ES" dirty="0"/>
              <a:t>. Hacer un método estándar de </a:t>
            </a:r>
            <a:r>
              <a:rPr lang="es-ES" dirty="0" err="1"/>
              <a:t>cleaning</a:t>
            </a:r>
            <a:r>
              <a:rPr lang="es-ES" dirty="0"/>
              <a:t> y luego eliminar columnas en el </a:t>
            </a:r>
            <a:r>
              <a:rPr lang="es-ES" dirty="0" err="1"/>
              <a:t>feature</a:t>
            </a:r>
            <a:r>
              <a:rPr lang="es-ES" dirty="0"/>
              <a:t> </a:t>
            </a:r>
            <a:r>
              <a:rPr lang="es-ES" dirty="0" err="1"/>
              <a:t>engineering</a:t>
            </a:r>
            <a:r>
              <a:rPr lang="es-ES" dirty="0"/>
              <a:t>: 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Pau</a:t>
            </a:r>
          </a:p>
          <a:p>
            <a:r>
              <a:rPr lang="es-ES" dirty="0"/>
              <a:t>En </a:t>
            </a:r>
            <a:r>
              <a:rPr lang="es-ES" dirty="0" err="1"/>
              <a:t>feature</a:t>
            </a:r>
            <a:r>
              <a:rPr lang="es-ES" dirty="0"/>
              <a:t> </a:t>
            </a:r>
            <a:r>
              <a:rPr lang="es-ES" dirty="0" err="1"/>
              <a:t>engineering</a:t>
            </a:r>
            <a:r>
              <a:rPr lang="es-ES" dirty="0"/>
              <a:t>, transformar de libras a Kilogramos: 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Miquel</a:t>
            </a:r>
          </a:p>
          <a:p>
            <a:r>
              <a:rPr lang="es-ES" dirty="0"/>
              <a:t>Seguir con las visualizaciones en PowerBI: 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Oriol</a:t>
            </a:r>
          </a:p>
          <a:p>
            <a:r>
              <a:rPr lang="es-ES" dirty="0"/>
              <a:t>Visualizaciones en Python: 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Diego y Miquel</a:t>
            </a:r>
          </a:p>
          <a:p>
            <a:r>
              <a:rPr lang="es-ES" dirty="0"/>
              <a:t>Comentar notebooks de visualización y scrapping: 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Todos</a:t>
            </a:r>
          </a:p>
          <a:p>
            <a:r>
              <a:rPr lang="es-ES" sz="2200" b="1" u="sng" dirty="0">
                <a:solidFill>
                  <a:srgbClr val="C00000">
                    <a:alpha val="55000"/>
                  </a:srgbClr>
                </a:solidFill>
              </a:rPr>
              <a:t>Martes nueva convo a las 20</a:t>
            </a:r>
          </a:p>
        </p:txBody>
      </p:sp>
    </p:spTree>
    <p:extLst>
      <p:ext uri="{BB962C8B-B14F-4D97-AF65-F5344CB8AC3E}">
        <p14:creationId xmlns:p14="http://schemas.microsoft.com/office/powerpoint/2010/main" val="550178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04C06-7049-4D99-B249-E79A894B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Tareas para la próxima sesión (17/05/2022)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023B7-5FB3-4D1E-8AE6-E95C8C0EF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171853"/>
            <a:ext cx="11448022" cy="5406500"/>
          </a:xfrm>
        </p:spPr>
        <p:txBody>
          <a:bodyPr>
            <a:normAutofit/>
          </a:bodyPr>
          <a:lstStyle/>
          <a:p>
            <a:r>
              <a:rPr lang="es-ES" dirty="0"/>
              <a:t>Añadir a Adri en el GitHub: 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Pau</a:t>
            </a:r>
          </a:p>
          <a:p>
            <a:r>
              <a:rPr lang="es-ES" dirty="0"/>
              <a:t>Extracción de datos</a:t>
            </a:r>
          </a:p>
          <a:p>
            <a:pPr lvl="1"/>
            <a:r>
              <a:rPr lang="es-ES" dirty="0"/>
              <a:t>Hacer las extracciones con las nuevas funciones: 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Pau y Oriol</a:t>
            </a:r>
          </a:p>
          <a:p>
            <a:pPr lvl="1"/>
            <a:r>
              <a:rPr lang="es-ES" dirty="0"/>
              <a:t>Comentar el notebook de scrapping</a:t>
            </a:r>
            <a:r>
              <a:rPr lang="es-ES" dirty="0">
                <a:solidFill>
                  <a:srgbClr val="7C8087"/>
                </a:solidFill>
              </a:rPr>
              <a:t>: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 Oriol</a:t>
            </a:r>
          </a:p>
          <a:p>
            <a:r>
              <a:rPr lang="es-ES" dirty="0"/>
              <a:t>Cleaning</a:t>
            </a:r>
          </a:p>
          <a:p>
            <a:pPr lvl="1"/>
            <a:r>
              <a:rPr lang="es-ES" dirty="0"/>
              <a:t>Hacer las funciones de rellenado genéricas para las nuevas extracciones: 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Miquel y Diego</a:t>
            </a:r>
          </a:p>
          <a:p>
            <a:pPr lvl="1"/>
            <a:r>
              <a:rPr lang="es-ES" sz="1900" dirty="0"/>
              <a:t>Comentar el notebook: 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Miquel y Diego</a:t>
            </a:r>
          </a:p>
          <a:p>
            <a:r>
              <a:rPr lang="es-ES" dirty="0"/>
              <a:t>Feature </a:t>
            </a:r>
            <a:r>
              <a:rPr lang="es-ES" dirty="0" err="1"/>
              <a:t>engineering</a:t>
            </a:r>
            <a:r>
              <a:rPr lang="es-ES" dirty="0"/>
              <a:t> (pending)</a:t>
            </a:r>
            <a:endParaRPr lang="es-ES" b="1" dirty="0">
              <a:solidFill>
                <a:srgbClr val="C00000">
                  <a:alpha val="55000"/>
                </a:srgbClr>
              </a:solidFill>
            </a:endParaRPr>
          </a:p>
          <a:p>
            <a:r>
              <a:rPr lang="es-ES" dirty="0"/>
              <a:t>Visualization (pending)</a:t>
            </a:r>
            <a:endParaRPr lang="es-ES" b="1" dirty="0">
              <a:solidFill>
                <a:srgbClr val="C00000">
                  <a:alpha val="55000"/>
                </a:srgbClr>
              </a:solidFill>
            </a:endParaRPr>
          </a:p>
          <a:p>
            <a:r>
              <a:rPr lang="es-ES" dirty="0"/>
              <a:t>Plantilla sencilla y empezar a editar la página web (esqueleto): </a:t>
            </a:r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Adri</a:t>
            </a:r>
          </a:p>
          <a:p>
            <a:r>
              <a:rPr lang="es-ES" sz="2200" b="1" u="sng" dirty="0">
                <a:solidFill>
                  <a:srgbClr val="C00000">
                    <a:alpha val="55000"/>
                  </a:srgbClr>
                </a:solidFill>
              </a:rPr>
              <a:t>Martes nueva convo a las 19:30</a:t>
            </a:r>
          </a:p>
        </p:txBody>
      </p:sp>
    </p:spTree>
    <p:extLst>
      <p:ext uri="{BB962C8B-B14F-4D97-AF65-F5344CB8AC3E}">
        <p14:creationId xmlns:p14="http://schemas.microsoft.com/office/powerpoint/2010/main" val="2684220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4CC2A5-107C-4642-AEF8-8F791D6CF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4EA62E-2C6D-4AA4-BE66-0E65D0BE8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s-ES" sz="2800" dirty="0"/>
              <a:t>Pregunta a responder</a:t>
            </a:r>
          </a:p>
          <a:p>
            <a:pPr>
              <a:buFont typeface="+mj-lt"/>
              <a:buAutoNum type="arabicPeriod"/>
            </a:pPr>
            <a:r>
              <a:rPr lang="es-ES" sz="2800" dirty="0"/>
              <a:t>Metodología del proyecto</a:t>
            </a:r>
          </a:p>
          <a:p>
            <a:pPr>
              <a:buFont typeface="+mj-lt"/>
              <a:buAutoNum type="arabicPeriod"/>
            </a:pPr>
            <a:r>
              <a:rPr lang="es-ES" sz="2800" dirty="0"/>
              <a:t>Documentos desarrollados</a:t>
            </a:r>
          </a:p>
          <a:p>
            <a:pPr>
              <a:buFont typeface="+mj-lt"/>
              <a:buAutoNum type="arabicPeriod"/>
            </a:pPr>
            <a:r>
              <a:rPr lang="es-ES" sz="2800" dirty="0"/>
              <a:t>Contenido del Capstone Project</a:t>
            </a:r>
          </a:p>
          <a:p>
            <a:pPr>
              <a:buFont typeface="+mj-lt"/>
              <a:buAutoNum type="arabicPeriod"/>
            </a:pPr>
            <a:r>
              <a:rPr lang="es-ES" sz="2800" dirty="0"/>
              <a:t>Calendario</a:t>
            </a:r>
          </a:p>
        </p:txBody>
      </p:sp>
    </p:spTree>
    <p:extLst>
      <p:ext uri="{BB962C8B-B14F-4D97-AF65-F5344CB8AC3E}">
        <p14:creationId xmlns:p14="http://schemas.microsoft.com/office/powerpoint/2010/main" val="20728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04C06-7049-4D99-B249-E79A894B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Feature </a:t>
            </a:r>
            <a:r>
              <a:rPr lang="es-ES" dirty="0" err="1"/>
              <a:t>engineering</a:t>
            </a:r>
            <a:r>
              <a:rPr lang="es-ES" dirty="0"/>
              <a:t> (propuesta de variables y tareas)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023B7-5FB3-4D1E-8AE6-E95C8C0EF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171853"/>
            <a:ext cx="5428961" cy="5406500"/>
          </a:xfrm>
        </p:spPr>
        <p:txBody>
          <a:bodyPr>
            <a:normAutofit/>
          </a:bodyPr>
          <a:lstStyle/>
          <a:p>
            <a:pPr marL="1944" indent="0">
              <a:buNone/>
            </a:pPr>
            <a:r>
              <a:rPr lang="es-ES" sz="2200" b="1" u="sng" dirty="0">
                <a:solidFill>
                  <a:srgbClr val="C00000">
                    <a:alpha val="55000"/>
                  </a:srgbClr>
                </a:solidFill>
              </a:rPr>
              <a:t>Variables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sz="1600" dirty="0">
                <a:solidFill>
                  <a:schemeClr val="tx1">
                    <a:lumMod val="50000"/>
                  </a:schemeClr>
                </a:solidFill>
              </a:rPr>
              <a:t>Variable para capturar tendencias de jugadores a lo largo de su carrera (por ejemplo 1ª parte de temporada vs 2ª parte)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sz="1600" dirty="0">
                <a:solidFill>
                  <a:schemeClr val="tx1">
                    <a:lumMod val="50000"/>
                  </a:schemeClr>
                </a:solidFill>
              </a:rPr>
              <a:t>“Dispersión” del jugador (tendencia a permanecer en equipos) = (nº _teams)/(</a:t>
            </a:r>
            <a:r>
              <a:rPr lang="es-ES" sz="1600" dirty="0" err="1">
                <a:solidFill>
                  <a:schemeClr val="tx1">
                    <a:lumMod val="50000"/>
                  </a:schemeClr>
                </a:solidFill>
              </a:rPr>
              <a:t>nº_teams</a:t>
            </a:r>
            <a:r>
              <a:rPr lang="es-ES" sz="1600" dirty="0">
                <a:solidFill>
                  <a:schemeClr val="tx1">
                    <a:lumMod val="50000"/>
                  </a:schemeClr>
                </a:solidFill>
              </a:rPr>
              <a:t> + nº_years)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sz="1600" dirty="0">
                <a:solidFill>
                  <a:schemeClr val="tx1">
                    <a:lumMod val="50000"/>
                  </a:schemeClr>
                </a:solidFill>
              </a:rPr>
              <a:t>Active player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sz="1600" dirty="0">
                <a:solidFill>
                  <a:schemeClr val="tx1">
                    <a:lumMod val="50000"/>
                  </a:schemeClr>
                </a:solidFill>
              </a:rPr>
              <a:t>Nº máximo de años jugados en un mismo equipo</a:t>
            </a:r>
          </a:p>
          <a:p>
            <a:pPr>
              <a:buFont typeface="Wingdings" panose="05000000000000000000" pitchFamily="2" charset="2"/>
              <a:buChar char="Ø"/>
            </a:pPr>
            <a:endParaRPr lang="es-ES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59730BE1-20E3-47EB-B808-B7C37B6B377C}"/>
              </a:ext>
            </a:extLst>
          </p:cNvPr>
          <p:cNvSpPr txBox="1">
            <a:spLocks/>
          </p:cNvSpPr>
          <p:nvPr/>
        </p:nvSpPr>
        <p:spPr>
          <a:xfrm>
            <a:off x="6096000" y="1171853"/>
            <a:ext cx="5428961" cy="5406500"/>
          </a:xfrm>
          <a:prstGeom prst="rect">
            <a:avLst/>
          </a:prstGeom>
        </p:spPr>
        <p:txBody>
          <a:bodyPr vert="horz" wrap="square" lIns="0" tIns="0" rIns="91440" bIns="0" rtlCol="0">
            <a:normAutofit/>
          </a:bodyPr>
          <a:lstStyle>
            <a:lvl1pPr marL="450000" indent="-448056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0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5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0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250000" indent="-448056" algn="l" defTabSz="914400" rtl="0" eaLnBrk="1" latinLnBrk="0" hangingPunct="1">
              <a:lnSpc>
                <a:spcPct val="140000"/>
              </a:lnSpc>
              <a:spcBef>
                <a:spcPts val="500"/>
              </a:spcBef>
              <a:buFont typeface="Calibri Light" panose="020F0302020204030204" pitchFamily="34" charset="0"/>
              <a:buChar char="→"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44" indent="0">
              <a:buFont typeface="Calibri Light" panose="020F0302020204030204" pitchFamily="34" charset="0"/>
              <a:buNone/>
            </a:pPr>
            <a:r>
              <a:rPr lang="es-ES" sz="2200" b="1" u="sng" dirty="0">
                <a:solidFill>
                  <a:srgbClr val="C00000">
                    <a:alpha val="55000"/>
                  </a:srgbClr>
                </a:solidFill>
              </a:rPr>
              <a:t>Tareas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sz="1600" dirty="0">
                <a:solidFill>
                  <a:schemeClr val="tx1">
                    <a:lumMod val="50000"/>
                  </a:schemeClr>
                </a:solidFill>
              </a:rPr>
              <a:t>Pasar las variables tipo binario a 1 y 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ES" sz="1600" dirty="0">
                <a:solidFill>
                  <a:schemeClr val="tx1">
                    <a:lumMod val="50000"/>
                  </a:schemeClr>
                </a:solidFill>
              </a:rPr>
              <a:t>Eliminar un gran número de columnas a partir del estudio de correlaciones</a:t>
            </a:r>
          </a:p>
        </p:txBody>
      </p:sp>
    </p:spTree>
    <p:extLst>
      <p:ext uri="{BB962C8B-B14F-4D97-AF65-F5344CB8AC3E}">
        <p14:creationId xmlns:p14="http://schemas.microsoft.com/office/powerpoint/2010/main" val="30930263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04C06-7049-4D99-B249-E79A894B6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01984" cy="443061"/>
          </a:xfrm>
        </p:spPr>
        <p:txBody>
          <a:bodyPr>
            <a:normAutofit/>
          </a:bodyPr>
          <a:lstStyle/>
          <a:p>
            <a:r>
              <a:rPr lang="es-ES" sz="2400" dirty="0"/>
              <a:t>Feature </a:t>
            </a:r>
            <a:r>
              <a:rPr lang="es-ES" sz="2400" dirty="0" err="1"/>
              <a:t>engineering</a:t>
            </a:r>
            <a:r>
              <a:rPr lang="es-ES" sz="2400" dirty="0"/>
              <a:t> - propuesta de nuevas variables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023B7-5FB3-4D1E-8AE6-E95C8C0EF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344078"/>
            <a:ext cx="12192000" cy="6513921"/>
          </a:xfrm>
        </p:spPr>
        <p:txBody>
          <a:bodyPr>
            <a:normAutofit/>
          </a:bodyPr>
          <a:lstStyle/>
          <a:p>
            <a:pPr marL="1944" indent="0">
              <a:buNone/>
            </a:pPr>
            <a:r>
              <a:rPr lang="es-ES" sz="1600" b="1" u="sng" dirty="0">
                <a:solidFill>
                  <a:srgbClr val="FF0000">
                    <a:alpha val="55000"/>
                  </a:srgbClr>
                </a:solidFill>
              </a:rPr>
              <a:t>Variables creadas</a:t>
            </a:r>
          </a:p>
          <a:p>
            <a:pPr marL="1944" indent="0">
              <a:buNone/>
            </a:pPr>
            <a:r>
              <a:rPr lang="es-ES" sz="1200" dirty="0">
                <a:solidFill>
                  <a:srgbClr val="8E9297"/>
                </a:solidFill>
              </a:rPr>
              <a:t>NBA Regular Season (TOT, PG &amp; ADV)</a:t>
            </a:r>
          </a:p>
          <a:p>
            <a:r>
              <a:rPr lang="es-ES" sz="1200" dirty="0">
                <a:solidFill>
                  <a:srgbClr val="8E9297"/>
                </a:solidFill>
              </a:rPr>
              <a:t>Pre-agregación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200" dirty="0">
                <a:solidFill>
                  <a:srgbClr val="8E9297"/>
                </a:solidFill>
              </a:rPr>
              <a:t>Después del Merge de los 3 DF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s-ES" sz="1200" dirty="0" err="1">
                <a:solidFill>
                  <a:srgbClr val="8E9297"/>
                </a:solidFill>
              </a:rPr>
              <a:t>xxxxx</a:t>
            </a:r>
            <a:endParaRPr lang="es-ES" sz="1200" dirty="0">
              <a:solidFill>
                <a:srgbClr val="FF0000"/>
              </a:solidFill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200" dirty="0">
                <a:solidFill>
                  <a:srgbClr val="8E9297"/>
                </a:solidFill>
              </a:rPr>
              <a:t>Merge con ALL_TEAMS</a:t>
            </a:r>
            <a:endParaRPr lang="es-ES" sz="1200" dirty="0">
              <a:solidFill>
                <a:srgbClr val="FF0000"/>
              </a:solidFill>
            </a:endParaRPr>
          </a:p>
          <a:p>
            <a:pPr lvl="2">
              <a:buFont typeface="Wingdings" panose="05000000000000000000" pitchFamily="2" charset="2"/>
              <a:buChar char="Ø"/>
            </a:pPr>
            <a:r>
              <a:rPr lang="es-ES" sz="1200" dirty="0">
                <a:solidFill>
                  <a:srgbClr val="8E9297"/>
                </a:solidFill>
              </a:rPr>
              <a:t>Variable de campeones de conferencia/finalistas</a:t>
            </a:r>
          </a:p>
          <a:p>
            <a:r>
              <a:rPr lang="es-ES" sz="1200" dirty="0">
                <a:solidFill>
                  <a:srgbClr val="8E9297"/>
                </a:solidFill>
              </a:rPr>
              <a:t>Agregación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s-ES" sz="1200" dirty="0" err="1">
                <a:solidFill>
                  <a:srgbClr val="8E9297"/>
                </a:solidFill>
              </a:rPr>
              <a:t>xxxxx</a:t>
            </a:r>
            <a:endParaRPr lang="es-ES" sz="1200" dirty="0">
              <a:solidFill>
                <a:srgbClr val="8E9297"/>
              </a:solidFill>
            </a:endParaRPr>
          </a:p>
          <a:p>
            <a:r>
              <a:rPr lang="es-ES" sz="1200" dirty="0">
                <a:solidFill>
                  <a:srgbClr val="8E9297"/>
                </a:solidFill>
              </a:rPr>
              <a:t>Post agregación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200" dirty="0">
                <a:solidFill>
                  <a:srgbClr val="8E9297"/>
                </a:solidFill>
              </a:rPr>
              <a:t>Merge con player_extra_info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s-ES" sz="1200" dirty="0" err="1">
                <a:solidFill>
                  <a:srgbClr val="8E9297"/>
                </a:solidFill>
              </a:rPr>
              <a:t>xxxxx</a:t>
            </a:r>
            <a:endParaRPr lang="es-ES" sz="1200" dirty="0">
              <a:solidFill>
                <a:srgbClr val="8E9297"/>
              </a:solidFill>
            </a:endParaRPr>
          </a:p>
          <a:p>
            <a:pPr lvl="1">
              <a:buFont typeface="Wingdings" panose="05000000000000000000" pitchFamily="2" charset="2"/>
              <a:buChar char="q"/>
            </a:pPr>
            <a:r>
              <a:rPr lang="es-ES" sz="1200" dirty="0">
                <a:solidFill>
                  <a:srgbClr val="8E9297"/>
                </a:solidFill>
              </a:rPr>
              <a:t>Merge con draft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s-ES" sz="1200" dirty="0" err="1">
                <a:solidFill>
                  <a:srgbClr val="8E9297"/>
                </a:solidFill>
              </a:rPr>
              <a:t>xxxxx</a:t>
            </a:r>
            <a:endParaRPr lang="es-ES" sz="1200" dirty="0">
              <a:solidFill>
                <a:srgbClr val="8E9297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s-ES" sz="1200" dirty="0">
              <a:solidFill>
                <a:srgbClr val="8E9297"/>
              </a:solidFill>
            </a:endParaRPr>
          </a:p>
          <a:p>
            <a:pPr lvl="2">
              <a:buFont typeface="Wingdings" panose="05000000000000000000" pitchFamily="2" charset="2"/>
              <a:buChar char="Ø"/>
            </a:pPr>
            <a:endParaRPr lang="es-ES" sz="1200" dirty="0">
              <a:solidFill>
                <a:srgbClr val="8E9297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s-ES" sz="1200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94808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408CFF-4B76-4F86-9EBC-467CEA736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b="1" dirty="0"/>
              <a:t>5. Calendario</a:t>
            </a:r>
            <a:br>
              <a:rPr lang="es-ES" sz="4000" dirty="0"/>
            </a:br>
            <a:endParaRPr lang="es-ES" sz="4000" b="1" dirty="0"/>
          </a:p>
        </p:txBody>
      </p:sp>
      <p:graphicFrame>
        <p:nvGraphicFramePr>
          <p:cNvPr id="3" name="Tabla 4">
            <a:extLst>
              <a:ext uri="{FF2B5EF4-FFF2-40B4-BE49-F238E27FC236}">
                <a16:creationId xmlns:a16="http://schemas.microsoft.com/office/drawing/2014/main" id="{5EA7ECCE-0695-47D4-BD96-97149AF388C7}"/>
              </a:ext>
            </a:extLst>
          </p:cNvPr>
          <p:cNvGraphicFramePr>
            <a:graphicFrameLocks noGrp="1"/>
          </p:cNvGraphicFramePr>
          <p:nvPr/>
        </p:nvGraphicFramePr>
        <p:xfrm>
          <a:off x="234568" y="1926299"/>
          <a:ext cx="11426383" cy="3992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5123">
                  <a:extLst>
                    <a:ext uri="{9D8B030D-6E8A-4147-A177-3AD203B41FA5}">
                      <a16:colId xmlns:a16="http://schemas.microsoft.com/office/drawing/2014/main" val="999698666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3456821858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3330713016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1443639238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1873691388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3920797152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2766938046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3329388039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2460289109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3774409486"/>
                    </a:ext>
                  </a:extLst>
                </a:gridCol>
                <a:gridCol w="1001126">
                  <a:extLst>
                    <a:ext uri="{9D8B030D-6E8A-4147-A177-3AD203B41FA5}">
                      <a16:colId xmlns:a16="http://schemas.microsoft.com/office/drawing/2014/main" val="4039747030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s-ES" sz="1400" b="0" dirty="0"/>
                        <a:t>Líneas de trabajo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s-ES" sz="1600" dirty="0"/>
                        <a:t>Mayo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s-ES" sz="1600" dirty="0"/>
                        <a:t>Junio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/>
                        <a:t>Julio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2463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2-8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9-15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16-22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23-29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30-5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6-12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13-19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20-26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27-3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200" dirty="0"/>
                        <a:t>4-10</a:t>
                      </a:r>
                    </a:p>
                  </a:txBody>
                  <a:tcPr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6801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Entendimiento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210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Extracción de datos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3859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Análisis (</a:t>
                      </a:r>
                      <a:r>
                        <a:rPr lang="es-ES" sz="1400" b="1" dirty="0" err="1"/>
                        <a:t>cleaning</a:t>
                      </a:r>
                      <a:r>
                        <a:rPr lang="es-ES" sz="1400" b="1" dirty="0"/>
                        <a:t>, </a:t>
                      </a:r>
                      <a:r>
                        <a:rPr lang="es-ES" sz="1400" b="1" dirty="0" err="1"/>
                        <a:t>visualization</a:t>
                      </a:r>
                      <a:r>
                        <a:rPr lang="es-ES" sz="1400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7932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Feature </a:t>
                      </a:r>
                      <a:r>
                        <a:rPr lang="es-ES" sz="1400" b="1" dirty="0" err="1"/>
                        <a:t>engineering</a:t>
                      </a:r>
                      <a:endParaRPr lang="es-E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802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Modelado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809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Página web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450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400" b="1" dirty="0"/>
                        <a:t>Presentación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sz="12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954218"/>
                  </a:ext>
                </a:extLst>
              </a:tr>
            </a:tbl>
          </a:graphicData>
        </a:graphic>
      </p:graphicFrame>
      <p:sp>
        <p:nvSpPr>
          <p:cNvPr id="5" name="Rectángulo 4">
            <a:extLst>
              <a:ext uri="{FF2B5EF4-FFF2-40B4-BE49-F238E27FC236}">
                <a16:creationId xmlns:a16="http://schemas.microsoft.com/office/drawing/2014/main" id="{F9F844B0-1DB6-4AEB-AF7B-C84AA21EB397}"/>
              </a:ext>
            </a:extLst>
          </p:cNvPr>
          <p:cNvSpPr/>
          <p:nvPr/>
        </p:nvSpPr>
        <p:spPr>
          <a:xfrm>
            <a:off x="8080112" y="206514"/>
            <a:ext cx="3663832" cy="114120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solidFill>
                  <a:schemeClr val="accent4"/>
                </a:solidFill>
              </a:rPr>
              <a:t>Crear GitHub???</a:t>
            </a:r>
          </a:p>
          <a:p>
            <a:pPr algn="ctr"/>
            <a:r>
              <a:rPr lang="es-ES" b="1" dirty="0">
                <a:solidFill>
                  <a:schemeClr val="accent4"/>
                </a:solidFill>
              </a:rPr>
              <a:t>Reunión semanal???</a:t>
            </a:r>
          </a:p>
          <a:p>
            <a:pPr algn="ctr"/>
            <a:r>
              <a:rPr lang="es-ES" b="1" dirty="0">
                <a:solidFill>
                  <a:schemeClr val="accent4"/>
                </a:solidFill>
              </a:rPr>
              <a:t>Idioma????</a:t>
            </a:r>
          </a:p>
          <a:p>
            <a:pPr algn="ctr"/>
            <a:r>
              <a:rPr lang="es-ES" b="1" dirty="0">
                <a:solidFill>
                  <a:schemeClr val="accent4"/>
                </a:solidFill>
              </a:rPr>
              <a:t>Separación en equipos???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3104664-CBFB-46C7-8080-23EF29D1323A}"/>
              </a:ext>
            </a:extLst>
          </p:cNvPr>
          <p:cNvSpPr txBox="1"/>
          <p:nvPr/>
        </p:nvSpPr>
        <p:spPr>
          <a:xfrm>
            <a:off x="10463753" y="5865577"/>
            <a:ext cx="1442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/>
              <a:t>Presentación</a:t>
            </a:r>
          </a:p>
          <a:p>
            <a:pPr algn="ctr"/>
            <a:r>
              <a:rPr lang="es-ES" sz="1600" b="1" dirty="0"/>
              <a:t>(5/07)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E4237A93-8B83-4BFE-8E85-09275C535E1B}"/>
              </a:ext>
            </a:extLst>
          </p:cNvPr>
          <p:cNvSpPr/>
          <p:nvPr/>
        </p:nvSpPr>
        <p:spPr>
          <a:xfrm>
            <a:off x="10977976" y="5653947"/>
            <a:ext cx="169683" cy="150829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F30D5EF6-CACF-49E0-A180-7EC8D73F1178}"/>
              </a:ext>
            </a:extLst>
          </p:cNvPr>
          <p:cNvSpPr txBox="1"/>
          <p:nvPr/>
        </p:nvSpPr>
        <p:spPr>
          <a:xfrm>
            <a:off x="9300465" y="4903617"/>
            <a:ext cx="1442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/>
              <a:t>Entrega</a:t>
            </a:r>
          </a:p>
          <a:p>
            <a:pPr algn="ctr"/>
            <a:r>
              <a:rPr lang="es-ES" sz="1600" b="1" dirty="0"/>
              <a:t>(28/06)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EB488736-34AA-4017-97EC-00A1B660C67B}"/>
              </a:ext>
            </a:extLst>
          </p:cNvPr>
          <p:cNvSpPr/>
          <p:nvPr/>
        </p:nvSpPr>
        <p:spPr>
          <a:xfrm>
            <a:off x="9936774" y="5653947"/>
            <a:ext cx="169683" cy="150829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id="{8A8DA3AC-B124-4797-B579-D1981E7896B4}"/>
              </a:ext>
            </a:extLst>
          </p:cNvPr>
          <p:cNvCxnSpPr/>
          <p:nvPr/>
        </p:nvCxnSpPr>
        <p:spPr>
          <a:xfrm>
            <a:off x="3409025" y="2672179"/>
            <a:ext cx="0" cy="324700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BD8A0EC-90A6-4828-B9F7-BC8430EDCEF0}"/>
              </a:ext>
            </a:extLst>
          </p:cNvPr>
          <p:cNvSpPr txBox="1"/>
          <p:nvPr/>
        </p:nvSpPr>
        <p:spPr>
          <a:xfrm>
            <a:off x="3096087" y="5946146"/>
            <a:ext cx="625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/>
              <a:t>Hoy</a:t>
            </a:r>
          </a:p>
        </p:txBody>
      </p:sp>
    </p:spTree>
    <p:extLst>
      <p:ext uri="{BB962C8B-B14F-4D97-AF65-F5344CB8AC3E}">
        <p14:creationId xmlns:p14="http://schemas.microsoft.com/office/powerpoint/2010/main" val="18988303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504C06-7049-4D99-B249-E79A894B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Tareas para la próxima sesión (21/06/2022)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023B7-5FB3-4D1E-8AE6-E95C8C0EF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596" y="838984"/>
            <a:ext cx="11872404" cy="6019016"/>
          </a:xfrm>
        </p:spPr>
        <p:txBody>
          <a:bodyPr>
            <a:normAutofit fontScale="92500" lnSpcReduction="20000"/>
          </a:bodyPr>
          <a:lstStyle/>
          <a:p>
            <a:r>
              <a:rPr lang="es-ES" sz="1600" dirty="0"/>
              <a:t>General</a:t>
            </a:r>
          </a:p>
          <a:p>
            <a:pPr lvl="1"/>
            <a:r>
              <a:rPr lang="es-ES" sz="1600" b="1" dirty="0"/>
              <a:t>README en GitHub</a:t>
            </a:r>
          </a:p>
          <a:p>
            <a:pPr lvl="1"/>
            <a:r>
              <a:rPr lang="es-ES" sz="1600" b="1" dirty="0"/>
              <a:t>Excel variables: </a:t>
            </a:r>
            <a:r>
              <a:rPr lang="es-ES" sz="1600" b="1" dirty="0">
                <a:solidFill>
                  <a:srgbClr val="FF0000"/>
                </a:solidFill>
              </a:rPr>
              <a:t>Diego (luego pasárselo a Adri)</a:t>
            </a:r>
            <a:endParaRPr lang="es-ES" sz="1600" b="1" dirty="0"/>
          </a:p>
          <a:p>
            <a:r>
              <a:rPr lang="es-ES" sz="1600" dirty="0"/>
              <a:t>Data Scraping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.</a:t>
            </a:r>
            <a:endParaRPr lang="es-ES" sz="1600" b="1" dirty="0">
              <a:solidFill>
                <a:srgbClr val="FF0000"/>
              </a:solidFill>
            </a:endParaRPr>
          </a:p>
          <a:p>
            <a:r>
              <a:rPr lang="es-ES" sz="1600" dirty="0">
                <a:solidFill>
                  <a:srgbClr val="8E9297"/>
                </a:solidFill>
              </a:rPr>
              <a:t>Data Cleaning</a:t>
            </a:r>
            <a:endParaRPr lang="es-ES" sz="1600" b="1" dirty="0">
              <a:solidFill>
                <a:srgbClr val="FF0000"/>
              </a:solidFill>
            </a:endParaRP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Volver a pasar All_teams por el notebook: </a:t>
            </a:r>
            <a:r>
              <a:rPr lang="es-ES" sz="1600" b="1" dirty="0">
                <a:solidFill>
                  <a:srgbClr val="FF0000"/>
                </a:solidFill>
              </a:rPr>
              <a:t>Diego</a:t>
            </a:r>
          </a:p>
          <a:p>
            <a:r>
              <a:rPr lang="es-ES" sz="1600" dirty="0">
                <a:solidFill>
                  <a:srgbClr val="8E9297"/>
                </a:solidFill>
              </a:rPr>
              <a:t>Feature Engineering</a:t>
            </a:r>
            <a:endParaRPr lang="es-ES" sz="1600" b="1" dirty="0">
              <a:solidFill>
                <a:srgbClr val="FF0000"/>
              </a:solidFill>
            </a:endParaRP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Volver a pasar All _teams por el notebook + comentar : </a:t>
            </a:r>
            <a:r>
              <a:rPr lang="es-ES" sz="1600" b="1" dirty="0">
                <a:solidFill>
                  <a:srgbClr val="FF0000"/>
                </a:solidFill>
              </a:rPr>
              <a:t>Diego</a:t>
            </a:r>
            <a:endParaRPr lang="es-ES" sz="1600" dirty="0">
              <a:solidFill>
                <a:srgbClr val="8E9297"/>
              </a:solidFill>
            </a:endParaRPr>
          </a:p>
          <a:p>
            <a:r>
              <a:rPr lang="es-ES" sz="1600" dirty="0">
                <a:solidFill>
                  <a:srgbClr val="8E9297"/>
                </a:solidFill>
              </a:rPr>
              <a:t>Data modelling (clustering)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Acabar profiling de los clústers: </a:t>
            </a:r>
            <a:r>
              <a:rPr lang="es-ES" sz="1600" b="1" dirty="0">
                <a:solidFill>
                  <a:srgbClr val="FF0000"/>
                </a:solidFill>
              </a:rPr>
              <a:t>Pau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Repasar y comentar notebook de clustering: </a:t>
            </a:r>
            <a:r>
              <a:rPr lang="es-ES" sz="1600" b="1" dirty="0">
                <a:solidFill>
                  <a:srgbClr val="FF0000"/>
                </a:solidFill>
              </a:rPr>
              <a:t>Miquel</a:t>
            </a:r>
          </a:p>
          <a:p>
            <a:r>
              <a:rPr lang="es-ES" sz="1600" dirty="0">
                <a:solidFill>
                  <a:srgbClr val="8E9297"/>
                </a:solidFill>
              </a:rPr>
              <a:t>Página web + PowerBI: </a:t>
            </a:r>
            <a:r>
              <a:rPr lang="es-ES" sz="1600" b="1" dirty="0">
                <a:solidFill>
                  <a:srgbClr val="FF0000"/>
                </a:solidFill>
              </a:rPr>
              <a:t>Adri + Pau + Oriol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Migrar a repositorio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FE y clustering en página web</a:t>
            </a:r>
          </a:p>
          <a:p>
            <a:pPr lvl="1"/>
            <a:r>
              <a:rPr lang="es-ES" sz="1600" dirty="0">
                <a:solidFill>
                  <a:srgbClr val="8E9297"/>
                </a:solidFill>
              </a:rPr>
              <a:t>Darle caña al PowerBI</a:t>
            </a:r>
          </a:p>
          <a:p>
            <a:pPr lvl="1"/>
            <a:endParaRPr lang="es-ES" sz="2000" b="1" u="sng" dirty="0">
              <a:solidFill>
                <a:srgbClr val="C00000">
                  <a:alpha val="5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830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408CFF-4B76-4F86-9EBC-467CEA736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b="1" dirty="0"/>
              <a:t>1. Pregunta a responder</a:t>
            </a:r>
            <a:br>
              <a:rPr lang="es-ES" sz="4000" b="1" dirty="0"/>
            </a:br>
            <a:endParaRPr lang="es-ES" sz="4000" b="1" dirty="0"/>
          </a:p>
        </p:txBody>
      </p:sp>
      <p:pic>
        <p:nvPicPr>
          <p:cNvPr id="1026" name="Picture 2" descr="NBA Draft Primary Logo - National Basketball Association (NBA) - Chris  Creamer's Sports Logos Page - SportsLogos.Net">
            <a:extLst>
              <a:ext uri="{FF2B5EF4-FFF2-40B4-BE49-F238E27FC236}">
                <a16:creationId xmlns:a16="http://schemas.microsoft.com/office/drawing/2014/main" id="{05CAFB04-DF33-4312-9D4E-692CE8795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4436" y="3882129"/>
            <a:ext cx="2818913" cy="2429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7EFD7E9-B9C1-40E9-8CE0-15FE09EB8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295" y="4485444"/>
            <a:ext cx="3133608" cy="2100364"/>
          </a:xfrm>
          <a:prstGeom prst="rect">
            <a:avLst/>
          </a:prstGeom>
        </p:spPr>
      </p:pic>
      <p:pic>
        <p:nvPicPr>
          <p:cNvPr id="1028" name="Picture 4" descr="LeBron James, Damian Lillard, Candace Parker, and More Basketball Greats on  the Music That Inspires Them | Vanity Fair">
            <a:extLst>
              <a:ext uri="{FF2B5EF4-FFF2-40B4-BE49-F238E27FC236}">
                <a16:creationId xmlns:a16="http://schemas.microsoft.com/office/drawing/2014/main" id="{02026775-2D47-426E-91E8-D793CF2F6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738" y="4063009"/>
            <a:ext cx="1957511" cy="130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lecha: a la derecha con bandas 4">
            <a:extLst>
              <a:ext uri="{FF2B5EF4-FFF2-40B4-BE49-F238E27FC236}">
                <a16:creationId xmlns:a16="http://schemas.microsoft.com/office/drawing/2014/main" id="{8C53DB02-3F70-41E5-B53B-3E96364EDBC2}"/>
              </a:ext>
            </a:extLst>
          </p:cNvPr>
          <p:cNvSpPr/>
          <p:nvPr/>
        </p:nvSpPr>
        <p:spPr>
          <a:xfrm>
            <a:off x="5674936" y="4581427"/>
            <a:ext cx="1957511" cy="1141200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F34916A-B11D-42A8-9069-4C8190BCD6E6}"/>
              </a:ext>
            </a:extLst>
          </p:cNvPr>
          <p:cNvSpPr txBox="1"/>
          <p:nvPr/>
        </p:nvSpPr>
        <p:spPr>
          <a:xfrm>
            <a:off x="6167779" y="4373708"/>
            <a:ext cx="68236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800" b="1" dirty="0"/>
              <a:t>?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13566A6-F040-44CD-84C1-4B98A0022CA7}"/>
              </a:ext>
            </a:extLst>
          </p:cNvPr>
          <p:cNvSpPr txBox="1"/>
          <p:nvPr/>
        </p:nvSpPr>
        <p:spPr>
          <a:xfrm>
            <a:off x="124120" y="1120676"/>
            <a:ext cx="119437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/>
              <a:t>Las elecciones de los jugadores en el Draft de la NBA puede </a:t>
            </a:r>
            <a:r>
              <a:rPr lang="es-ES" sz="2000" u="sng" dirty="0"/>
              <a:t>suponer un antes y un después</a:t>
            </a:r>
            <a:r>
              <a:rPr lang="es-ES" sz="2000" dirty="0"/>
              <a:t> en las franquicias. Por ello, se realizan predicciones y estudios estadísticos sobre los jugadores, siempre de forma cuantitativa.</a:t>
            </a:r>
          </a:p>
          <a:p>
            <a:endParaRPr lang="es-ES" sz="2000" dirty="0"/>
          </a:p>
          <a:p>
            <a:r>
              <a:rPr lang="es-ES" sz="2000" dirty="0"/>
              <a:t>Mi propuesta es ir más allá y, tras </a:t>
            </a:r>
            <a:r>
              <a:rPr lang="es-ES" sz="2000" u="sng" dirty="0"/>
              <a:t>segmentar todos los jugadores de la historia de la NBA</a:t>
            </a:r>
            <a:r>
              <a:rPr lang="es-ES" sz="2000" dirty="0"/>
              <a:t>, poder </a:t>
            </a:r>
            <a:r>
              <a:rPr lang="es-ES" sz="2000" u="sng" dirty="0"/>
              <a:t>predecir la tipología/segmento/clúster </a:t>
            </a:r>
            <a:r>
              <a:rPr lang="es-ES" sz="2000" dirty="0"/>
              <a:t>a partir de las </a:t>
            </a:r>
            <a:r>
              <a:rPr lang="es-ES" sz="2000" u="sng" dirty="0"/>
              <a:t>estadísticas de </a:t>
            </a:r>
            <a:r>
              <a:rPr lang="es-ES" sz="2000" i="1" u="sng" dirty="0"/>
              <a:t>college</a:t>
            </a:r>
            <a:r>
              <a:rPr lang="es-ES" sz="2000" u="sng" dirty="0"/>
              <a:t> </a:t>
            </a:r>
            <a:r>
              <a:rPr lang="es-ES" sz="2000" dirty="0"/>
              <a:t>de los jugadores NBA.</a:t>
            </a:r>
          </a:p>
          <a:p>
            <a:endParaRPr lang="es-ES" sz="2000" dirty="0"/>
          </a:p>
          <a:p>
            <a:r>
              <a:rPr lang="es-ES" sz="2400" b="1" dirty="0"/>
              <a:t>¿Podemos proponer la tipología de jugador que va a ser una elección del Draft de 2022?</a:t>
            </a:r>
          </a:p>
        </p:txBody>
      </p:sp>
    </p:spTree>
    <p:extLst>
      <p:ext uri="{BB962C8B-B14F-4D97-AF65-F5344CB8AC3E}">
        <p14:creationId xmlns:p14="http://schemas.microsoft.com/office/powerpoint/2010/main" val="2303107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408CFF-4B76-4F86-9EBC-467CEA736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b="1" dirty="0"/>
              <a:t>2. Metodología del proyecto</a:t>
            </a:r>
            <a:br>
              <a:rPr lang="es-ES" sz="4000" b="1" dirty="0"/>
            </a:br>
            <a:endParaRPr lang="es-ES" sz="4000" b="1" dirty="0"/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CA97BFB1-A923-4F2A-82D0-DECC444EE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422" y="1187778"/>
            <a:ext cx="11096448" cy="5281422"/>
          </a:xfrm>
        </p:spPr>
        <p:txBody>
          <a:bodyPr>
            <a:normAutofit/>
          </a:bodyPr>
          <a:lstStyle/>
          <a:p>
            <a:r>
              <a:rPr lang="es-ES" sz="2800" b="1" u="sng" dirty="0"/>
              <a:t>Extracción de datos</a:t>
            </a:r>
          </a:p>
          <a:p>
            <a:pPr lvl="1"/>
            <a:r>
              <a:rPr lang="es-ES" dirty="0">
                <a:solidFill>
                  <a:srgbClr val="00B050">
                    <a:alpha val="55000"/>
                  </a:srgbClr>
                </a:solidFill>
              </a:rPr>
              <a:t>Estadísticas de juego (totales, por partido, Play-off y college)</a:t>
            </a:r>
          </a:p>
          <a:p>
            <a:pPr lvl="1"/>
            <a:r>
              <a:rPr lang="es-ES" dirty="0">
                <a:solidFill>
                  <a:srgbClr val="00B050">
                    <a:alpha val="55000"/>
                  </a:srgbClr>
                </a:solidFill>
              </a:rPr>
              <a:t>Datos descriptivos (altura, peso, equipos jugados, títulos individuales...)</a:t>
            </a:r>
          </a:p>
          <a:p>
            <a:r>
              <a:rPr lang="es-ES" sz="2800" b="1" u="sng" dirty="0"/>
              <a:t>Limpieza de datos</a:t>
            </a:r>
          </a:p>
          <a:p>
            <a:pPr lvl="1"/>
            <a:r>
              <a:rPr lang="es-ES" dirty="0">
                <a:solidFill>
                  <a:srgbClr val="00B050">
                    <a:alpha val="55000"/>
                  </a:srgbClr>
                </a:solidFill>
              </a:rPr>
              <a:t>Filtrado de jugadores que no interesan (BAA, &lt;1946)</a:t>
            </a:r>
          </a:p>
          <a:p>
            <a:pPr lvl="1"/>
            <a:r>
              <a:rPr lang="es-ES" dirty="0">
                <a:solidFill>
                  <a:srgbClr val="00B050">
                    <a:alpha val="55000"/>
                  </a:srgbClr>
                </a:solidFill>
              </a:rPr>
              <a:t>Feature </a:t>
            </a:r>
            <a:r>
              <a:rPr lang="es-ES" dirty="0" err="1">
                <a:solidFill>
                  <a:srgbClr val="00B050">
                    <a:alpha val="55000"/>
                  </a:srgbClr>
                </a:solidFill>
              </a:rPr>
              <a:t>engineering</a:t>
            </a:r>
            <a:r>
              <a:rPr lang="es-ES" dirty="0">
                <a:solidFill>
                  <a:srgbClr val="00B050">
                    <a:alpha val="55000"/>
                  </a:srgbClr>
                </a:solidFill>
              </a:rPr>
              <a:t> para enriquecimiento del perfil del jugador</a:t>
            </a:r>
          </a:p>
          <a:p>
            <a:pPr lvl="1"/>
            <a:r>
              <a:rPr lang="es-ES" dirty="0">
                <a:solidFill>
                  <a:srgbClr val="00B050">
                    <a:alpha val="55000"/>
                  </a:srgbClr>
                </a:solidFill>
              </a:rPr>
              <a:t>Data </a:t>
            </a:r>
            <a:r>
              <a:rPr lang="es-ES" dirty="0" err="1">
                <a:solidFill>
                  <a:srgbClr val="00B050">
                    <a:alpha val="55000"/>
                  </a:srgbClr>
                </a:solidFill>
              </a:rPr>
              <a:t>cleaning</a:t>
            </a:r>
            <a:r>
              <a:rPr lang="es-ES" dirty="0">
                <a:solidFill>
                  <a:srgbClr val="00B050">
                    <a:alpha val="55000"/>
                  </a:srgbClr>
                </a:solidFill>
              </a:rPr>
              <a:t> y transformaciones de datos (get_dummies, fechas, …)</a:t>
            </a:r>
          </a:p>
          <a:p>
            <a:r>
              <a:rPr lang="es-ES" sz="2800" b="1" u="sng" dirty="0"/>
              <a:t>Modelado</a:t>
            </a:r>
          </a:p>
          <a:p>
            <a:pPr lvl="1"/>
            <a:r>
              <a:rPr lang="es-ES" b="1" dirty="0">
                <a:solidFill>
                  <a:srgbClr val="FFC000">
                    <a:alpha val="55000"/>
                  </a:srgbClr>
                </a:solidFill>
              </a:rPr>
              <a:t>Clustering y perfilado con K-</a:t>
            </a:r>
            <a:r>
              <a:rPr lang="es-ES" b="1" dirty="0" err="1">
                <a:solidFill>
                  <a:srgbClr val="FFC000">
                    <a:alpha val="55000"/>
                  </a:srgbClr>
                </a:solidFill>
              </a:rPr>
              <a:t>means</a:t>
            </a:r>
            <a:r>
              <a:rPr lang="es-ES" b="1" dirty="0">
                <a:solidFill>
                  <a:srgbClr val="FFC000">
                    <a:alpha val="55000"/>
                  </a:srgbClr>
                </a:solidFill>
              </a:rPr>
              <a:t> (WIP)</a:t>
            </a:r>
          </a:p>
          <a:p>
            <a:pPr lvl="1"/>
            <a:r>
              <a:rPr lang="es-ES" b="1" dirty="0">
                <a:solidFill>
                  <a:srgbClr val="C00000">
                    <a:alpha val="55000"/>
                  </a:srgbClr>
                </a:solidFill>
              </a:rPr>
              <a:t>Clasificación de jugadores del Draft ‘22 (SIN EMPEZAR)</a:t>
            </a:r>
          </a:p>
          <a:p>
            <a:pPr lvl="1"/>
            <a:endParaRPr lang="es-ES" dirty="0"/>
          </a:p>
          <a:p>
            <a:pPr lvl="1"/>
            <a:endParaRPr lang="es-ES" dirty="0"/>
          </a:p>
          <a:p>
            <a:pPr lvl="1"/>
            <a:endParaRPr lang="es-ES" sz="2800" b="1" u="sng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74EF24AB-D18E-4532-9691-A9CD2B002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4746" y="1435730"/>
            <a:ext cx="1557407" cy="1079313"/>
          </a:xfrm>
          <a:prstGeom prst="rect">
            <a:avLst/>
          </a:prstGeom>
        </p:spPr>
      </p:pic>
      <p:sp>
        <p:nvSpPr>
          <p:cNvPr id="10" name="CuadroTexto 9">
            <a:hlinkClick r:id="rId4"/>
            <a:extLst>
              <a:ext uri="{FF2B5EF4-FFF2-40B4-BE49-F238E27FC236}">
                <a16:creationId xmlns:a16="http://schemas.microsoft.com/office/drawing/2014/main" id="{074FE758-289F-4C54-9B1D-BCB88A4B9B9E}"/>
              </a:ext>
            </a:extLst>
          </p:cNvPr>
          <p:cNvSpPr txBox="1"/>
          <p:nvPr/>
        </p:nvSpPr>
        <p:spPr>
          <a:xfrm>
            <a:off x="8139049" y="106639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hlinkClick r:id="rId4"/>
              </a:rPr>
              <a:t>sports-reference</a:t>
            </a:r>
            <a:endParaRPr lang="es-ES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4E5FCD76-6188-4F23-98A6-D65ACD2185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0343" y="1716065"/>
            <a:ext cx="2379425" cy="1141200"/>
          </a:xfrm>
          <a:prstGeom prst="rect">
            <a:avLst/>
          </a:prstGeom>
        </p:spPr>
      </p:pic>
      <p:sp>
        <p:nvSpPr>
          <p:cNvPr id="15" name="CuadroTexto 14">
            <a:hlinkClick r:id="rId4"/>
            <a:extLst>
              <a:ext uri="{FF2B5EF4-FFF2-40B4-BE49-F238E27FC236}">
                <a16:creationId xmlns:a16="http://schemas.microsoft.com/office/drawing/2014/main" id="{62D3B34B-D609-4E5E-8570-0DAAC9B3889B}"/>
              </a:ext>
            </a:extLst>
          </p:cNvPr>
          <p:cNvSpPr txBox="1"/>
          <p:nvPr/>
        </p:nvSpPr>
        <p:spPr>
          <a:xfrm>
            <a:off x="9803876" y="1365745"/>
            <a:ext cx="2196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>
                <a:hlinkClick r:id="rId4"/>
              </a:rPr>
              <a:t>basketball-reference</a:t>
            </a:r>
            <a:endParaRPr lang="es-ES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A8EB5760-1559-4FED-A2E6-87478485D470}"/>
              </a:ext>
            </a:extLst>
          </p:cNvPr>
          <p:cNvSpPr/>
          <p:nvPr/>
        </p:nvSpPr>
        <p:spPr>
          <a:xfrm>
            <a:off x="8274746" y="4627685"/>
            <a:ext cx="3663832" cy="1729139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solidFill>
                  <a:schemeClr val="accent4"/>
                </a:solidFill>
              </a:rPr>
              <a:t>Separación entre jugadores que han jugado Playoff y No-Playoff!!!</a:t>
            </a:r>
          </a:p>
          <a:p>
            <a:pPr algn="ctr"/>
            <a:endParaRPr lang="es-ES" b="1" dirty="0">
              <a:solidFill>
                <a:schemeClr val="accent4"/>
              </a:solidFill>
            </a:endParaRPr>
          </a:p>
          <a:p>
            <a:pPr algn="ctr"/>
            <a:r>
              <a:rPr lang="es-ES" b="1" dirty="0">
                <a:solidFill>
                  <a:schemeClr val="accent4"/>
                </a:solidFill>
              </a:rPr>
              <a:t>6 clústeres (3 y 3)</a:t>
            </a:r>
          </a:p>
        </p:txBody>
      </p:sp>
    </p:spTree>
    <p:extLst>
      <p:ext uri="{BB962C8B-B14F-4D97-AF65-F5344CB8AC3E}">
        <p14:creationId xmlns:p14="http://schemas.microsoft.com/office/powerpoint/2010/main" val="3899260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408CFF-4B76-4F86-9EBC-467CEA736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b="1" dirty="0"/>
              <a:t>3. Documentos desarrollados (1/2)</a:t>
            </a:r>
            <a:br>
              <a:rPr lang="es-ES" sz="4000" b="1" dirty="0"/>
            </a:br>
            <a:endParaRPr lang="es-ES" sz="4000" b="1" dirty="0"/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CA97BFB1-A923-4F2A-82D0-DECC444EE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422" y="1187778"/>
            <a:ext cx="11096448" cy="5281422"/>
          </a:xfrm>
        </p:spPr>
        <p:txBody>
          <a:bodyPr>
            <a:normAutofit fontScale="92500" lnSpcReduction="10000"/>
          </a:bodyPr>
          <a:lstStyle/>
          <a:p>
            <a:pPr marL="1944" indent="0">
              <a:buNone/>
            </a:pPr>
            <a:r>
              <a:rPr lang="es-ES" sz="2800" b="1" u="sng" dirty="0"/>
              <a:t>NOTEBOOKS PYTHON</a:t>
            </a:r>
          </a:p>
          <a:p>
            <a:r>
              <a:rPr lang="es-ES" sz="2800" b="1" u="sng" dirty="0"/>
              <a:t>Scrapping NBA Data v.2.1</a:t>
            </a:r>
          </a:p>
          <a:p>
            <a:pPr lvl="1"/>
            <a:r>
              <a:rPr lang="es-ES" dirty="0"/>
              <a:t>Contiene el código para el scrapping, procesado y almacenado de estadísticas y otros datos de Basketball-reference y Sports-reference.</a:t>
            </a:r>
          </a:p>
          <a:p>
            <a:r>
              <a:rPr lang="es-ES" sz="2800" b="1" u="sng" dirty="0"/>
              <a:t>Data </a:t>
            </a:r>
            <a:r>
              <a:rPr lang="es-ES" sz="2800" b="1" u="sng" dirty="0" err="1"/>
              <a:t>cleaning</a:t>
            </a:r>
            <a:endParaRPr lang="es-ES" sz="2800" b="1" u="sng" dirty="0"/>
          </a:p>
          <a:p>
            <a:pPr lvl="1"/>
            <a:r>
              <a:rPr lang="es-ES" dirty="0"/>
              <a:t>Rellenar vacíos, filtros básicos, cambiar la tipología de datos de las columnas, etc.</a:t>
            </a:r>
          </a:p>
          <a:p>
            <a:r>
              <a:rPr lang="es-ES" sz="2800" b="1" u="sng" dirty="0"/>
              <a:t>Feature </a:t>
            </a:r>
            <a:r>
              <a:rPr lang="es-ES" sz="2800" b="1" u="sng" dirty="0" err="1"/>
              <a:t>engineering</a:t>
            </a:r>
            <a:endParaRPr lang="es-ES" sz="2800" b="1" u="sng" dirty="0"/>
          </a:p>
          <a:p>
            <a:pPr lvl="1"/>
            <a:r>
              <a:rPr lang="es-ES" dirty="0"/>
              <a:t>Unificación de todos los datos en un Golden Record, creación de variables (triple doble), etc.</a:t>
            </a:r>
          </a:p>
          <a:p>
            <a:r>
              <a:rPr lang="es-ES" sz="2800" b="1" u="sng" dirty="0"/>
              <a:t>Data modelling</a:t>
            </a:r>
          </a:p>
          <a:p>
            <a:pPr lvl="1"/>
            <a:r>
              <a:rPr lang="es-ES" dirty="0"/>
              <a:t>Modelización de los datos mediante clustering (K-</a:t>
            </a:r>
            <a:r>
              <a:rPr lang="es-ES" dirty="0" err="1"/>
              <a:t>means</a:t>
            </a:r>
            <a:r>
              <a:rPr lang="es-ES" dirty="0"/>
              <a:t>). Falta modelo de clasificación.</a:t>
            </a:r>
          </a:p>
          <a:p>
            <a:pPr lvl="1"/>
            <a:endParaRPr lang="es-ES" dirty="0"/>
          </a:p>
          <a:p>
            <a:pPr lvl="1"/>
            <a:endParaRPr lang="es-ES" dirty="0"/>
          </a:p>
          <a:p>
            <a:pPr lvl="1"/>
            <a:endParaRPr lang="es-ES" sz="2800" b="1" u="sng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9D2FE5-4CD2-40CD-B2BD-CACDBC7B5528}"/>
              </a:ext>
            </a:extLst>
          </p:cNvPr>
          <p:cNvSpPr txBox="1"/>
          <p:nvPr/>
        </p:nvSpPr>
        <p:spPr>
          <a:xfrm>
            <a:off x="3685881" y="1269918"/>
            <a:ext cx="3054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/0.NBA/xxxxx.ipynb</a:t>
            </a:r>
          </a:p>
        </p:txBody>
      </p:sp>
    </p:spTree>
    <p:extLst>
      <p:ext uri="{BB962C8B-B14F-4D97-AF65-F5344CB8AC3E}">
        <p14:creationId xmlns:p14="http://schemas.microsoft.com/office/powerpoint/2010/main" val="4226136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408CFF-4B76-4F86-9EBC-467CEA736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b="1" dirty="0"/>
              <a:t>3. Documentos desarrollados (2/2)</a:t>
            </a:r>
            <a:br>
              <a:rPr lang="es-ES" sz="4000" b="1" dirty="0"/>
            </a:br>
            <a:endParaRPr lang="es-ES" sz="4000" b="1" dirty="0"/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CA97BFB1-A923-4F2A-82D0-DECC444EE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422" y="1187778"/>
            <a:ext cx="11096448" cy="5281422"/>
          </a:xfrm>
        </p:spPr>
        <p:txBody>
          <a:bodyPr>
            <a:normAutofit lnSpcReduction="10000"/>
          </a:bodyPr>
          <a:lstStyle/>
          <a:p>
            <a:pPr marL="1944" indent="0">
              <a:buNone/>
            </a:pPr>
            <a:r>
              <a:rPr lang="es-ES" sz="2800" b="1" u="sng" dirty="0"/>
              <a:t>OTROS</a:t>
            </a:r>
          </a:p>
          <a:p>
            <a:r>
              <a:rPr lang="es-ES" sz="2800" b="1" u="sng" dirty="0"/>
              <a:t>Scrapped data</a:t>
            </a:r>
          </a:p>
          <a:p>
            <a:pPr lvl="1"/>
            <a:r>
              <a:rPr lang="es-ES" dirty="0"/>
              <a:t>Contiene todos los datos scrapeados</a:t>
            </a:r>
          </a:p>
          <a:p>
            <a:r>
              <a:rPr lang="es-ES" sz="2800" b="1" u="sng" dirty="0"/>
              <a:t>Reports</a:t>
            </a:r>
          </a:p>
          <a:p>
            <a:pPr lvl="1"/>
            <a:r>
              <a:rPr lang="es-ES" dirty="0"/>
              <a:t>Pandas reports de los principales datasets (raw &amp; clean)</a:t>
            </a:r>
          </a:p>
          <a:p>
            <a:r>
              <a:rPr lang="es-ES" sz="2800" b="1" u="sng" dirty="0"/>
              <a:t>Clean data</a:t>
            </a:r>
          </a:p>
          <a:p>
            <a:pPr lvl="1"/>
            <a:r>
              <a:rPr lang="es-ES" dirty="0"/>
              <a:t>Datos del data </a:t>
            </a:r>
            <a:r>
              <a:rPr lang="es-ES" dirty="0" err="1"/>
              <a:t>cleaning</a:t>
            </a:r>
            <a:r>
              <a:rPr lang="es-ES" dirty="0"/>
              <a:t> y Golden record</a:t>
            </a:r>
          </a:p>
          <a:p>
            <a:r>
              <a:rPr lang="es-ES" sz="2800" b="1" u="sng" dirty="0"/>
              <a:t>Models</a:t>
            </a:r>
          </a:p>
          <a:p>
            <a:pPr lvl="1"/>
            <a:r>
              <a:rPr lang="es-ES" dirty="0"/>
              <a:t>Pickles con los modelos entrenados</a:t>
            </a:r>
          </a:p>
          <a:p>
            <a:pPr lvl="1"/>
            <a:endParaRPr lang="es-ES" dirty="0"/>
          </a:p>
          <a:p>
            <a:pPr lvl="1"/>
            <a:endParaRPr lang="es-ES" sz="2800" b="1" u="sng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A9D2FE5-4CD2-40CD-B2BD-CACDBC7B5528}"/>
              </a:ext>
            </a:extLst>
          </p:cNvPr>
          <p:cNvSpPr txBox="1"/>
          <p:nvPr/>
        </p:nvSpPr>
        <p:spPr>
          <a:xfrm>
            <a:off x="1668545" y="1317053"/>
            <a:ext cx="3054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/0.NBA/</a:t>
            </a:r>
          </a:p>
        </p:txBody>
      </p:sp>
    </p:spTree>
    <p:extLst>
      <p:ext uri="{BB962C8B-B14F-4D97-AF65-F5344CB8AC3E}">
        <p14:creationId xmlns:p14="http://schemas.microsoft.com/office/powerpoint/2010/main" val="4177564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408CFF-4B76-4F86-9EBC-467CEA736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b="1" dirty="0"/>
              <a:t>4.Contenido del Capstone Project</a:t>
            </a:r>
            <a:br>
              <a:rPr lang="es-ES" sz="4000" dirty="0"/>
            </a:br>
            <a:endParaRPr lang="es-ES" sz="4000" b="1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494363F-889E-4A92-B8B0-10BF89112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339" y="1530000"/>
            <a:ext cx="9134573" cy="443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63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408CFF-4B76-4F86-9EBC-467CEA736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b="1" dirty="0"/>
              <a:t>4.Contenido del Capstone Project</a:t>
            </a:r>
            <a:br>
              <a:rPr lang="es-ES" sz="4000" dirty="0"/>
            </a:br>
            <a:endParaRPr lang="es-ES" sz="4000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355C438-FD00-4E7B-B9E4-948DB735F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705" y="1387916"/>
            <a:ext cx="7821840" cy="457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605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408CFF-4B76-4F86-9EBC-467CEA736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000" b="1" dirty="0"/>
              <a:t>5. Calendario</a:t>
            </a:r>
            <a:br>
              <a:rPr lang="es-ES" sz="4000" dirty="0"/>
            </a:br>
            <a:endParaRPr lang="es-ES" sz="4000" b="1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A413282-6750-4E54-B894-980E6924F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315" y="1381328"/>
            <a:ext cx="9127369" cy="479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438102"/>
      </p:ext>
    </p:extLst>
  </p:cSld>
  <p:clrMapOvr>
    <a:masterClrMapping/>
  </p:clrMapOvr>
</p:sld>
</file>

<file path=ppt/theme/theme1.xml><?xml version="1.0" encoding="utf-8"?>
<a:theme xmlns:a="http://schemas.openxmlformats.org/drawingml/2006/main" name="ThinLineVTI">
  <a:themeElements>
    <a:clrScheme name="AnalogousFromDarkSeed_2SEEDS">
      <a:dk1>
        <a:srgbClr val="000000"/>
      </a:dk1>
      <a:lt1>
        <a:srgbClr val="FFFFFF"/>
      </a:lt1>
      <a:dk2>
        <a:srgbClr val="222C3B"/>
      </a:dk2>
      <a:lt2>
        <a:srgbClr val="E8E6E2"/>
      </a:lt2>
      <a:accent1>
        <a:srgbClr val="3B6BB1"/>
      </a:accent1>
      <a:accent2>
        <a:srgbClr val="4DAEC3"/>
      </a:accent2>
      <a:accent3>
        <a:srgbClr val="4E4DC3"/>
      </a:accent3>
      <a:accent4>
        <a:srgbClr val="B13B99"/>
      </a:accent4>
      <a:accent5>
        <a:srgbClr val="C34D79"/>
      </a:accent5>
      <a:accent6>
        <a:srgbClr val="B1403B"/>
      </a:accent6>
      <a:hlink>
        <a:srgbClr val="BF3FB2"/>
      </a:hlink>
      <a:folHlink>
        <a:srgbClr val="7F7F7F"/>
      </a:folHlink>
    </a:clrScheme>
    <a:fontScheme name="Custom 3">
      <a:majorFont>
        <a:latin typeface="Source Sans Pro Light"/>
        <a:ea typeface=""/>
        <a:cs typeface=""/>
      </a:majorFont>
      <a:minorFont>
        <a:latin typeface="Source Sans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inLineVTI" id="{DA2A884B-D36C-4F63-9FE8-3C89F2B99A40}" vid="{62C1F77B-42AE-47B9-869B-5CE48C8ED84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TM03090430[[fn=Con bandas]]</Template>
  <TotalTime>2243</TotalTime>
  <Words>1803</Words>
  <Application>Microsoft Office PowerPoint</Application>
  <PresentationFormat>Panorámica</PresentationFormat>
  <Paragraphs>276</Paragraphs>
  <Slides>23</Slides>
  <Notes>1</Notes>
  <HiddenSlides>8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Source Sans Pro</vt:lpstr>
      <vt:lpstr>Source Sans Pro Light</vt:lpstr>
      <vt:lpstr>Wingdings</vt:lpstr>
      <vt:lpstr>ThinLineVTI</vt:lpstr>
      <vt:lpstr>Data Science UB Capstone project</vt:lpstr>
      <vt:lpstr>Índice</vt:lpstr>
      <vt:lpstr>1. Pregunta a responder </vt:lpstr>
      <vt:lpstr>2. Metodología del proyecto </vt:lpstr>
      <vt:lpstr>3. Documentos desarrollados (1/2) </vt:lpstr>
      <vt:lpstr>3. Documentos desarrollados (2/2) </vt:lpstr>
      <vt:lpstr>4.Contenido del Capstone Project </vt:lpstr>
      <vt:lpstr>4.Contenido del Capstone Project </vt:lpstr>
      <vt:lpstr>5. Calendario </vt:lpstr>
      <vt:lpstr>5. Calendario </vt:lpstr>
      <vt:lpstr>Tareas para la próxima sesión (28/06/2022)</vt:lpstr>
      <vt:lpstr>Feature engineering (NBA-REGS)</vt:lpstr>
      <vt:lpstr>Feature engineering (NBA-PLAYOFF)</vt:lpstr>
      <vt:lpstr>Feature engineering (DECISIONES)</vt:lpstr>
      <vt:lpstr>BACKUP</vt:lpstr>
      <vt:lpstr>Tareas para la próxima sesión (14/06/2022)</vt:lpstr>
      <vt:lpstr>Tareas para la próxima sesión (05/05/2022)</vt:lpstr>
      <vt:lpstr>Tareas para la próxima sesión (12/05/2022)</vt:lpstr>
      <vt:lpstr>Tareas para la próxima sesión (17/05/2022)</vt:lpstr>
      <vt:lpstr>Feature engineering (propuesta de variables y tareas)</vt:lpstr>
      <vt:lpstr>Feature engineering - propuesta de nuevas variables</vt:lpstr>
      <vt:lpstr>5. Calendario </vt:lpstr>
      <vt:lpstr>Tareas para la próxima sesión (21/06/2022)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UB Capstone project</dc:title>
  <dc:creator>oriol canudo</dc:creator>
  <cp:lastModifiedBy>oriol canudo</cp:lastModifiedBy>
  <cp:revision>31</cp:revision>
  <dcterms:created xsi:type="dcterms:W3CDTF">2022-04-30T15:38:16Z</dcterms:created>
  <dcterms:modified xsi:type="dcterms:W3CDTF">2022-06-21T18:44:56Z</dcterms:modified>
</cp:coreProperties>
</file>

<file path=docProps/thumbnail.jpeg>
</file>